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0_9655943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1_1F53707D.xml" ContentType="application/vnd.ms-powerpoint.comments+xml"/>
  <Override PartName="/ppt/notesSlides/notesSlide6.xml" ContentType="application/vnd.openxmlformats-officedocument.presentationml.notesSlide+xml"/>
  <Override PartName="/ppt/comments/modernComment_111_16D2797E.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102_1685C27.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omments/modernComment_113_CC94887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6_A370DE31.xml" ContentType="application/vnd.ms-powerpoint.comments+xml"/>
  <Override PartName="/ppt/notesSlides/notesSlide11.xml" ContentType="application/vnd.openxmlformats-officedocument.presentationml.notesSlide+xml"/>
  <Override PartName="/ppt/comments/modernComment_103_D9ED64A7.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5_CF66D6DC.xml" ContentType="application/vnd.ms-powerpoint.comments+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comments/modernComment_107_2532EC72.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0A_B29ECE48.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9_E0F2BC0B.xml" ContentType="application/vnd.ms-powerpoint.comments+xml"/>
  <Override PartName="/ppt/notesSlides/notesSlide23.xml" ContentType="application/vnd.openxmlformats-officedocument.presentationml.notesSlide+xml"/>
  <Override PartName="/ppt/comments/modernComment_7FFFF033_596C53DC.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9" r:id="rId4"/>
  </p:sldMasterIdLst>
  <p:notesMasterIdLst>
    <p:notesMasterId r:id="rId32"/>
  </p:notesMasterIdLst>
  <p:handoutMasterIdLst>
    <p:handoutMasterId r:id="rId33"/>
  </p:handoutMasterIdLst>
  <p:sldIdLst>
    <p:sldId id="256" r:id="rId5"/>
    <p:sldId id="272" r:id="rId6"/>
    <p:sldId id="2147479604" r:id="rId7"/>
    <p:sldId id="2147479605" r:id="rId8"/>
    <p:sldId id="257" r:id="rId9"/>
    <p:sldId id="273" r:id="rId10"/>
    <p:sldId id="258" r:id="rId11"/>
    <p:sldId id="275" r:id="rId12"/>
    <p:sldId id="264" r:id="rId13"/>
    <p:sldId id="278" r:id="rId14"/>
    <p:sldId id="259" r:id="rId15"/>
    <p:sldId id="260" r:id="rId16"/>
    <p:sldId id="286" r:id="rId17"/>
    <p:sldId id="276" r:id="rId18"/>
    <p:sldId id="277" r:id="rId19"/>
    <p:sldId id="2147479606" r:id="rId20"/>
    <p:sldId id="263" r:id="rId21"/>
    <p:sldId id="274" r:id="rId22"/>
    <p:sldId id="265" r:id="rId23"/>
    <p:sldId id="266" r:id="rId24"/>
    <p:sldId id="267" r:id="rId25"/>
    <p:sldId id="281" r:id="rId26"/>
    <p:sldId id="2147479603" r:id="rId27"/>
    <p:sldId id="279" r:id="rId28"/>
    <p:sldId id="284" r:id="rId29"/>
    <p:sldId id="285" r:id="rId30"/>
    <p:sldId id="269" r:id="rId31"/>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3C2409-416E-DF95-47D4-1C6CFA14449F}" name="Kaitlyn Johnson" initials="KJ" userId="S::JohnsonKai@southcoast.org::8eb0b24e-c66e-4d02-b211-80d4006f6394" providerId="AD"/>
  <p188:author id="{68EE3624-D7EA-214B-58CF-B37E198670EC}" name="Rebecca Rasmuson" initials="RR" userId="S::rasmusonr@southcoast.org::5bd57831-6a81-4db0-ba44-5c9a6644217c" providerId="AD"/>
  <p188:author id="{75497344-817A-855D-5C69-F377A5B6C21B}" name="Shaina Vickery" initials="SV" userId="S::PetitS@southcoast.org::74a9a5e4-1c5d-4a02-8ddb-c70384d2836e" providerId="AD"/>
  <p188:author id="{AF77E748-5965-25C2-4F75-3438E61ADE30}" name="Shaina Vickery" initials="SV" userId="S::petits@southcoast.org::74a9a5e4-1c5d-4a02-8ddb-c70384d2836e" providerId="AD"/>
  <p188:author id="{4180715B-B765-CF35-7029-39AE661E3046}" name="Ashley Rose Lodge" initials="AL" userId="S::fruzzettia@southcoast.org::fbc08aca-d9ce-4aa0-aee7-415f51ceb030" providerId="AD"/>
  <p188:author id="{99D47389-5ACB-C999-1249-40B66DC9E161}" name="Cassandra Dombrowski" initials="CD" userId="S::DombrowskiC@southcoast.org::5ea31135-688c-469d-ab44-155e799610b5" providerId="AD"/>
  <p188:author id="{74D955C7-F63E-6C82-134E-18E3A6D09BD2}" name="Andrew Rougas" initials="AR" userId="S::E145591@southcoast.org::96c88516-defa-42be-a720-e99df9c136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947E"/>
    <a:srgbClr val="00CC99"/>
    <a:srgbClr val="DDDDDD"/>
    <a:srgbClr val="09A389"/>
    <a:srgbClr val="0BD3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B5EF3-4C67-476F-AB9B-17FFF02BAB2A}" v="209" dt="2025-07-31T18:57:28.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1_1F53707D.xml><?xml version="1.0" encoding="utf-8"?>
<p188:cmLst xmlns:a="http://schemas.openxmlformats.org/drawingml/2006/main" xmlns:r="http://schemas.openxmlformats.org/officeDocument/2006/relationships" xmlns:p188="http://schemas.microsoft.com/office/powerpoint/2018/8/main">
  <p188:cm id="{D71CB70D-83AC-4D60-A795-414046160291}" authorId="{4180715B-B765-CF35-7029-39AE661E3046}" created="2025-05-21T14:20:27.564">
    <pc:sldMkLst xmlns:pc="http://schemas.microsoft.com/office/powerpoint/2013/main/command">
      <pc:docMk/>
      <pc:sldMk cId="525561981" sldId="257"/>
    </pc:sldMkLst>
    <p188:replyLst>
      <p188:reply id="{5130B111-7515-423C-AEAE-2C96ABD7DBFE}" authorId="{AF77E748-5965-25C2-4F75-3438E61ADE30}" created="2025-05-21T14:27:37.506">
        <p188:txBody>
          <a:bodyPr/>
          <a:lstStyle/>
          <a:p>
            <a:r>
              <a:rPr lang="en-US"/>
              <a:t>k!</a:t>
            </a:r>
          </a:p>
        </p188:txBody>
      </p188:reply>
    </p188:replyLst>
    <p188:txBody>
      <a:bodyPr/>
      <a:lstStyle/>
      <a:p>
        <a:r>
          <a:rPr lang="en-US"/>
          <a:t>They want this more simplified.. working on it!</a:t>
        </a:r>
      </a:p>
    </p188:txBody>
  </p188:cm>
</p188:cmLst>
</file>

<file path=ppt/comments/modernComment_102_1685C27.xml><?xml version="1.0" encoding="utf-8"?>
<p188:cmLst xmlns:a="http://schemas.openxmlformats.org/drawingml/2006/main" xmlns:r="http://schemas.openxmlformats.org/officeDocument/2006/relationships" xmlns:p188="http://schemas.microsoft.com/office/powerpoint/2018/8/main">
  <p188:cm id="{464B2095-8628-45ED-91B3-A0C8BC7F3A11}" authorId="{4180715B-B765-CF35-7029-39AE661E3046}" created="2025-05-21T14:29:56.320">
    <ac:deMkLst xmlns:ac="http://schemas.microsoft.com/office/drawing/2013/main/command">
      <pc:docMk xmlns:pc="http://schemas.microsoft.com/office/powerpoint/2013/main/command"/>
      <pc:sldMk xmlns:pc="http://schemas.microsoft.com/office/powerpoint/2013/main/command" cId="23616551" sldId="258"/>
      <ac:graphicFrameMk id="3" creationId="{00000000-0000-0000-0000-000000000000}"/>
    </ac:deMkLst>
    <p188:txBody>
      <a:bodyPr/>
      <a:lstStyle/>
      <a:p>
        <a:r>
          <a:rPr lang="en-US"/>
          <a:t>Can talk about that the Medical Hx/Physical includes an interview with your RN, Anesthesiologist, Medication Review</a:t>
        </a:r>
      </a:p>
    </p188:txBody>
  </p188:cm>
</p188:cmLst>
</file>

<file path=ppt/comments/modernComment_103_D9ED64A7.xml><?xml version="1.0" encoding="utf-8"?>
<p188:cmLst xmlns:a="http://schemas.openxmlformats.org/drawingml/2006/main" xmlns:r="http://schemas.openxmlformats.org/officeDocument/2006/relationships" xmlns:p188="http://schemas.microsoft.com/office/powerpoint/2018/8/main">
  <p188:cm id="{3355238E-1482-456C-9E15-88A51D15FEC5}" authorId="{4180715B-B765-CF35-7029-39AE661E3046}" created="2025-05-21T14:40:12.599">
    <ac:txMkLst xmlns:ac="http://schemas.microsoft.com/office/drawing/2013/main/command">
      <pc:docMk xmlns:pc="http://schemas.microsoft.com/office/powerpoint/2013/main/command"/>
      <pc:sldMk xmlns:pc="http://schemas.microsoft.com/office/powerpoint/2013/main/command" cId="3656213671" sldId="259"/>
      <ac:graphicFrameMk id="3" creationId="{00000000-0000-0000-0000-000000000000}"/>
      <dc:dgmMk xmlns:dc="http://schemas.microsoft.com/office/drawing/2013/diagram/command"/>
      <dc:nodeMk xmlns:dc="http://schemas.microsoft.com/office/drawing/2013/diagram/command" id="{FA7E3B8F-8E22-4555-A592-99784D7A9695}"/>
      <ac:txMk cp="0" len="1">
        <ac:context len="30" hash="2089965601"/>
      </ac:txMk>
    </ac:txMkLst>
    <p188:replyLst>
      <p188:reply id="{AFA44640-C565-4E71-93D7-718768AFFF26}" authorId="{AF77E748-5965-25C2-4F75-3438E61ADE30}" created="2025-05-21T18:24:11.124">
        <p188:txBody>
          <a:bodyPr/>
          <a:lstStyle/>
          <a:p>
            <a:r>
              <a:rPr lang="en-US"/>
              <a:t>[@Ashley Rose Lodge] hows this look?</a:t>
            </a:r>
          </a:p>
        </p188:txBody>
      </p188:reply>
      <p188:reply id="{93F1FC62-07DF-482B-A3FA-4673C4DA4DE8}" authorId="{4180715B-B765-CF35-7029-39AE661E3046}" created="2025-05-21T18:39:02.304">
        <p188:txBody>
          <a:bodyPr/>
          <a:lstStyle/>
          <a:p>
            <a:r>
              <a:rPr lang="en-US"/>
              <a:t>Looks good to me!</a:t>
            </a:r>
          </a:p>
        </p188:txBody>
      </p188:reply>
    </p188:replyLst>
    <p188:txBody>
      <a:bodyPr/>
      <a:lstStyle/>
      <a:p>
        <a:r>
          <a:rPr lang="en-US"/>
          <a:t>They want this more simplified---&gt; thoughts
"Nursing staff will start an IV and give pre-operative medications​; Anesthesia will see you and obtain consent​" can be stated in voice over
​
"You will be transferred to the Operating Room ​ and The staff will conduct a “Time out” Procedure​"
You will be given medications to make you sleepy" can be stated</a:t>
        </a:r>
      </a:p>
    </p188:txBody>
  </p188:cm>
</p188:cmLst>
</file>

<file path=ppt/comments/modernComment_107_2532EC72.xml><?xml version="1.0" encoding="utf-8"?>
<p188:cmLst xmlns:a="http://schemas.openxmlformats.org/drawingml/2006/main" xmlns:r="http://schemas.openxmlformats.org/officeDocument/2006/relationships" xmlns:p188="http://schemas.microsoft.com/office/powerpoint/2018/8/main">
  <p188:cm id="{A318005D-9245-4DEA-A041-1C1C0859B4D9}" authorId="{4180715B-B765-CF35-7029-39AE661E3046}" created="2025-05-21T14:45:59.612">
    <ac:deMkLst xmlns:ac="http://schemas.microsoft.com/office/drawing/2013/main/command">
      <pc:docMk xmlns:pc="http://schemas.microsoft.com/office/powerpoint/2013/main/command"/>
      <pc:sldMk xmlns:pc="http://schemas.microsoft.com/office/powerpoint/2013/main/command" cId="624094322" sldId="263"/>
      <ac:spMk id="4" creationId="{00000000-0000-0000-0000-000000000000}"/>
    </ac:deMkLst>
    <p188:txBody>
      <a:bodyPr/>
      <a:lstStyle/>
      <a:p>
        <a:r>
          <a:rPr lang="en-US"/>
          <a:t>Took out dizziness bullet and we can talk about that</a:t>
        </a:r>
      </a:p>
    </p188:txBody>
  </p188:cm>
</p188:cmLst>
</file>

<file path=ppt/comments/modernComment_10A_B29ECE48.xml><?xml version="1.0" encoding="utf-8"?>
<p188:cmLst xmlns:a="http://schemas.openxmlformats.org/drawingml/2006/main" xmlns:r="http://schemas.openxmlformats.org/officeDocument/2006/relationships" xmlns:p188="http://schemas.microsoft.com/office/powerpoint/2018/8/main">
  <p188:cm id="{99FA480D-07C3-4BFD-B33F-11DCE7BFE06B}" authorId="{4180715B-B765-CF35-7029-39AE661E3046}" created="2025-05-21T14:56:48.934">
    <pc:sldMkLst xmlns:pc="http://schemas.microsoft.com/office/powerpoint/2013/main/command">
      <pc:docMk/>
      <pc:sldMk cId="2996751944" sldId="266"/>
    </pc:sldMkLst>
    <p188:txBody>
      <a:bodyPr/>
      <a:lstStyle/>
      <a:p>
        <a:r>
          <a:rPr lang="en-US"/>
          <a:t>They think we can delete this as this could confuse the patients since a majority are MITT</a:t>
        </a:r>
      </a:p>
    </p188:txBody>
  </p188:cm>
</p188:cmLst>
</file>

<file path=ppt/comments/modernComment_110_96559436.xml><?xml version="1.0" encoding="utf-8"?>
<p188:cmLst xmlns:a="http://schemas.openxmlformats.org/drawingml/2006/main" xmlns:r="http://schemas.openxmlformats.org/officeDocument/2006/relationships" xmlns:p188="http://schemas.microsoft.com/office/powerpoint/2018/8/main">
  <p188:cm id="{B5D79C3D-93AF-43D4-A6EF-4F7572634AA4}" authorId="{4180715B-B765-CF35-7029-39AE661E3046}" created="2025-05-21T14:27:30.592">
    <ac:deMkLst xmlns:ac="http://schemas.microsoft.com/office/drawing/2013/main/command">
      <pc:docMk xmlns:pc="http://schemas.microsoft.com/office/powerpoint/2013/main/command"/>
      <pc:sldMk xmlns:pc="http://schemas.microsoft.com/office/powerpoint/2013/main/command" cId="2522190902" sldId="272"/>
      <ac:spMk id="12" creationId="{00000000-0000-0000-0000-000000000000}"/>
    </ac:deMkLst>
    <p188:replyLst>
      <p188:reply id="{B95AE4F0-BE61-4898-9A49-4828D240CC09}" authorId="{AF77E748-5965-25C2-4F75-3438E61ADE30}" created="2025-05-21T14:30:36.974">
        <p188:txBody>
          <a:bodyPr/>
          <a:lstStyle/>
          <a:p>
            <a:r>
              <a:rPr lang="en-US"/>
              <a:t>yes or add another slide after this with the team</a:t>
            </a:r>
          </a:p>
        </p188:txBody>
      </p188:reply>
      <p188:reply id="{00421C04-E4C4-40DB-95A9-DB54E76364F4}" authorId="{AF77E748-5965-25C2-4F75-3438E61ADE30}" created="2025-05-21T14:30:48.552">
        <p188:txBody>
          <a:bodyPr/>
          <a:lstStyle/>
          <a:p>
            <a:r>
              <a:rPr lang="en-US"/>
              <a:t>do they want that chest tube picture with the equipment at the bedside or where?</a:t>
            </a:r>
          </a:p>
        </p188:txBody>
        <p188:extLst>
          <p:ext xmlns:p="http://schemas.openxmlformats.org/presentationml/2006/main" uri="{57CB4572-C831-44C2-8A1C-0ADB6CCDFE69}">
            <p223:reactions xmlns:p223="http://schemas.microsoft.com/office/powerpoint/2022/03/main" xmlns="">
              <p223:rxn type="👍">
                <p223:instance time="2025-05-21T14:37:16.545" authorId="{4180715B-B765-CF35-7029-39AE661E3046}"/>
              </p223:rxn>
            </p223:reactions>
          </p:ext>
        </p188:extLst>
      </p188:reply>
      <p188:reply id="{D8F1A400-90E0-4B17-9D10-DB3E1E6DE50E}" authorId="{4180715B-B765-CF35-7029-39AE661E3046}" created="2025-05-21T14:37:25.514">
        <p188:txBody>
          <a:bodyPr/>
          <a:lstStyle/>
          <a:p>
            <a:r>
              <a:rPr lang="en-US"/>
              <a:t>bedside equipment</a:t>
            </a:r>
          </a:p>
        </p188:txBody>
      </p188:reply>
    </p188:replyLst>
    <p188:txBody>
      <a:bodyPr/>
      <a:lstStyle/>
      <a:p>
        <a:r>
          <a:rPr lang="en-US"/>
          <a:t>We could add pictures here?</a:t>
        </a:r>
      </a:p>
    </p188:txBody>
  </p188:cm>
</p188:cmLst>
</file>

<file path=ppt/comments/modernComment_111_16D2797E.xml><?xml version="1.0" encoding="utf-8"?>
<p188:cmLst xmlns:a="http://schemas.openxmlformats.org/drawingml/2006/main" xmlns:r="http://schemas.openxmlformats.org/officeDocument/2006/relationships" xmlns:p188="http://schemas.microsoft.com/office/powerpoint/2018/8/main">
  <p188:cm id="{D28F22CA-AF77-4FA9-9642-A2080DD1B96E}" authorId="{4180715B-B765-CF35-7029-39AE661E3046}" created="2025-05-21T14:26:42.089">
    <ac:deMkLst xmlns:ac="http://schemas.microsoft.com/office/drawing/2013/main/command">
      <pc:docMk xmlns:pc="http://schemas.microsoft.com/office/powerpoint/2013/main/command"/>
      <pc:sldMk xmlns:pc="http://schemas.microsoft.com/office/powerpoint/2013/main/command" cId="382892414" sldId="273"/>
      <ac:graphicFrameMk id="4" creationId="{00000000-0000-0000-0000-000000000000}"/>
    </ac:deMkLst>
    <p188:replyLst>
      <p188:reply id="{C682B01C-3BBB-42EB-838E-E32199322CD0}" authorId="{AF77E748-5965-25C2-4F75-3438E61ADE30}" created="2025-05-21T14:38:09.455">
        <p188:txBody>
          <a:bodyPr/>
          <a:lstStyle/>
          <a:p>
            <a:r>
              <a:rPr lang="en-US"/>
              <a:t>i will try to fix!</a:t>
            </a:r>
          </a:p>
        </p188:txBody>
      </p188:reply>
      <p188:reply id="{6951A4A5-EDED-4095-95DE-BFABE72C9E7C}" authorId="{AF77E748-5965-25C2-4F75-3438E61ADE30}" created="2025-05-21T14:38:31.986">
        <p188:txBody>
          <a:bodyPr/>
          <a:lstStyle/>
          <a:p>
            <a:r>
              <a:rPr lang="en-US"/>
              <a:t>Done : )</a:t>
            </a:r>
          </a:p>
        </p188:txBody>
      </p188:reply>
    </p188:replyLst>
    <p188:txBody>
      <a:bodyPr/>
      <a:lstStyle/>
      <a:p>
        <a:r>
          <a:rPr lang="en-US"/>
          <a:t>I hate that hospital is higher than Home lol</a:t>
        </a:r>
      </a:p>
    </p188:txBody>
  </p188:cm>
</p188:cmLst>
</file>

<file path=ppt/comments/modernComment_113_CC948873.xml><?xml version="1.0" encoding="utf-8"?>
<p188:cmLst xmlns:a="http://schemas.openxmlformats.org/drawingml/2006/main" xmlns:r="http://schemas.openxmlformats.org/officeDocument/2006/relationships" xmlns:p188="http://schemas.microsoft.com/office/powerpoint/2018/8/main">
  <p188:cm id="{359CC6FE-5CF7-402C-805A-C91B2984E0CB}" authorId="{68EE3624-D7EA-214B-58CF-B37E198670EC}" created="2025-05-24T13:05:02.886">
    <pc:sldMkLst xmlns:pc="http://schemas.microsoft.com/office/powerpoint/2013/main/command">
      <pc:docMk/>
      <pc:sldMk cId="3432286323" sldId="275"/>
    </pc:sldMkLst>
    <p188:txBody>
      <a:bodyPr/>
      <a:lstStyle/>
      <a:p>
        <a:r>
          <a:rPr lang="en-US"/>
          <a:t>We are actually just ordering mupirocin for everyone now, so we can get rid of the testing bit, thanks!</a:t>
        </a:r>
      </a:p>
    </p188:txBody>
  </p188:cm>
</p188:cmLst>
</file>

<file path=ppt/comments/modernComment_115_CF66D6DC.xml><?xml version="1.0" encoding="utf-8"?>
<p188:cmLst xmlns:a="http://schemas.openxmlformats.org/drawingml/2006/main" xmlns:r="http://schemas.openxmlformats.org/officeDocument/2006/relationships" xmlns:p188="http://schemas.microsoft.com/office/powerpoint/2018/8/main">
  <p188:cm id="{F3A85EE5-66A4-499E-BD57-987B67C354A3}" authorId="{4180715B-B765-CF35-7029-39AE661E3046}" created="2025-05-21T14:45:00.172">
    <pc:sldMkLst xmlns:pc="http://schemas.microsoft.com/office/powerpoint/2013/main/command">
      <pc:docMk/>
      <pc:sldMk cId="3479623388" sldId="277"/>
    </pc:sldMkLst>
    <p188:txBody>
      <a:bodyPr/>
      <a:lstStyle/>
      <a:p>
        <a:r>
          <a:rPr lang="en-US"/>
          <a:t>For voice over- they want to ensure we are saying "your pain will not be zero, however, we are going to do our best to make you comfortable so you can be out of bed daily, walk and utilize the bathroom. </a:t>
        </a:r>
      </a:p>
    </p188:txBody>
  </p188:cm>
</p188:cmLst>
</file>

<file path=ppt/comments/modernComment_116_A370DE31.xml><?xml version="1.0" encoding="utf-8"?>
<p188:cmLst xmlns:a="http://schemas.openxmlformats.org/drawingml/2006/main" xmlns:r="http://schemas.openxmlformats.org/officeDocument/2006/relationships" xmlns:p188="http://schemas.microsoft.com/office/powerpoint/2018/8/main">
  <p188:cm id="{231F54A8-E306-43FF-9FD0-7190837A4EC7}" authorId="{4180715B-B765-CF35-7029-39AE661E3046}" created="2025-05-21T14:36:43.941">
    <pc:sldMkLst xmlns:pc="http://schemas.microsoft.com/office/powerpoint/2013/main/command">
      <pc:docMk/>
      <pc:sldMk cId="2742083121" sldId="278"/>
    </pc:sldMkLst>
    <p188:replyLst>
      <p188:reply id="{CB52918E-04BB-4343-97CC-D5BC89FFDEF8}" authorId="{AF77E748-5965-25C2-4F75-3438E61ADE30}" created="2025-05-21T14:39:41.033">
        <p188:txBody>
          <a:bodyPr/>
          <a:lstStyle/>
          <a:p>
            <a:r>
              <a:rPr lang="en-US"/>
              <a:t>so just delete that bullet? or put you may benefit from a shower chair or commode post op?</a:t>
            </a:r>
          </a:p>
        </p188:txBody>
      </p188:reply>
      <p188:reply id="{2C60F20B-1023-4711-99DF-CD598E29E500}" authorId="{4180715B-B765-CF35-7029-39AE661E3046}" created="2025-05-21T15:03:48.560">
        <p188:txBody>
          <a:bodyPr/>
          <a:lstStyle/>
          <a:p>
            <a:r>
              <a:rPr lang="en-US"/>
              <a:t>I have a DME slide at the that I am starting! #23</a:t>
            </a:r>
          </a:p>
        </p188:txBody>
      </p188:reply>
      <p188:reply id="{4BADB1BC-28B9-4520-9584-37D9C7522C09}" authorId="{AF77E748-5965-25C2-4F75-3438E61ADE30}" created="2025-05-21T15:15:09.955">
        <p188:txBody>
          <a:bodyPr/>
          <a:lstStyle/>
          <a:p>
            <a:r>
              <a:rPr lang="en-US"/>
              <a:t>love it!</a:t>
            </a:r>
          </a:p>
        </p188:txBody>
      </p188:reply>
    </p188:replyLst>
    <p188:txBody>
      <a:bodyPr/>
      <a:lstStyle/>
      <a:p>
        <a:r>
          <a:rPr lang="en-US"/>
          <a:t>Recommending to not have "obtain necessary equipment" as some patients do not need this and are upset about buying pre-op</a:t>
        </a:r>
      </a:p>
    </p188:txBody>
  </p188:cm>
</p188:cmLst>
</file>

<file path=ppt/comments/modernComment_119_E0F2BC0B.xml><?xml version="1.0" encoding="utf-8"?>
<p188:cmLst xmlns:a="http://schemas.openxmlformats.org/drawingml/2006/main" xmlns:r="http://schemas.openxmlformats.org/officeDocument/2006/relationships" xmlns:p188="http://schemas.microsoft.com/office/powerpoint/2018/8/main">
  <p188:cm id="{C520B054-90BC-4708-A6EB-B7944ED8FFF0}" authorId="{AF77E748-5965-25C2-4F75-3438E61ADE30}" created="2025-05-21T17:41:57.338">
    <ac:deMkLst xmlns:ac="http://schemas.microsoft.com/office/drawing/2013/main/command">
      <pc:docMk xmlns:pc="http://schemas.microsoft.com/office/powerpoint/2013/main/command"/>
      <pc:sldMk xmlns:pc="http://schemas.microsoft.com/office/powerpoint/2013/main/command" cId="3774004235" sldId="281"/>
      <ac:spMk id="3" creationId="{00000000-0000-0000-0000-000000000000}"/>
    </ac:deMkLst>
    <p188:replyLst>
      <p188:reply id="{84EC0946-0D26-4901-8291-1E1F1A069144}" authorId="{4180715B-B765-CF35-7029-39AE661E3046}" created="2025-05-21T18:40:34.320">
        <p188:txBody>
          <a:bodyPr/>
          <a:lstStyle/>
          <a:p>
            <a:r>
              <a:rPr lang="en-US"/>
              <a:t>Smart move!</a:t>
            </a:r>
          </a:p>
        </p188:txBody>
      </p188:reply>
    </p188:replyLst>
    <p188:txBody>
      <a:bodyPr/>
      <a:lstStyle/>
      <a:p>
        <a:r>
          <a:rPr lang="en-US"/>
          <a:t>[@Ashley Rose Lodge] i added unless clearance received for assistance device</a:t>
        </a:r>
      </a:p>
    </p188:txBody>
  </p188:cm>
</p188:cmLst>
</file>

<file path=ppt/comments/modernComment_7FFFF033_596C53DC.xml><?xml version="1.0" encoding="utf-8"?>
<p188:cmLst xmlns:a="http://schemas.openxmlformats.org/drawingml/2006/main" xmlns:r="http://schemas.openxmlformats.org/officeDocument/2006/relationships" xmlns:p188="http://schemas.microsoft.com/office/powerpoint/2018/8/main">
  <p188:cm id="{4B067197-B0B9-46F2-BE6E-18FB5E634371}" authorId="{68EE3624-D7EA-214B-58CF-B37E198670EC}" created="2025-05-24T13:41:43.780">
    <pc:sldMkLst xmlns:pc="http://schemas.microsoft.com/office/powerpoint/2013/main/command">
      <pc:docMk/>
      <pc:sldMk cId="1500271580" sldId="2147479603"/>
    </pc:sldMkLst>
    <p188:replyLst>
      <p188:reply id="{52A8E731-24AB-4271-8D29-67429D7015AA}" authorId="{AF77E748-5965-25C2-4F75-3438E61ADE30}" created="2025-05-27T18:34:12.376">
        <p188:txBody>
          <a:bodyPr/>
          <a:lstStyle/>
          <a:p>
            <a:r>
              <a:rPr lang="en-US"/>
              <a:t>yay!</a:t>
            </a:r>
          </a:p>
        </p188:txBody>
      </p188:reply>
    </p188:replyLst>
    <p188:txBody>
      <a:bodyPr/>
      <a:lstStyle/>
      <a:p>
        <a:r>
          <a:rPr lang="en-US"/>
          <a:t>love this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A9D4FD-039A-4DC1-BF2D-ADBECBE7AA9B}" type="doc">
      <dgm:prSet loTypeId="urn:microsoft.com/office/officeart/2005/8/layout/hProcess9" loCatId="process" qsTypeId="urn:microsoft.com/office/officeart/2005/8/quickstyle/simple1" qsCatId="simple" csTypeId="urn:microsoft.com/office/officeart/2005/8/colors/accent1_2" csCatId="accent1" phldr="1"/>
      <dgm:spPr/>
    </dgm:pt>
    <dgm:pt modelId="{0491F0A7-512A-4267-99EE-FB511434B12E}">
      <dgm:prSet phldrT="[Text]"/>
      <dgm:spPr/>
      <dgm:t>
        <a:bodyPr/>
        <a:lstStyle/>
        <a:p>
          <a:r>
            <a:rPr lang="en-US"/>
            <a:t>Pre-op</a:t>
          </a:r>
        </a:p>
      </dgm:t>
    </dgm:pt>
    <dgm:pt modelId="{78470704-AAD4-4990-B2B2-8A927FDB12DE}" type="parTrans" cxnId="{92487845-7401-4134-BC91-8DBD0F09FD69}">
      <dgm:prSet/>
      <dgm:spPr/>
      <dgm:t>
        <a:bodyPr/>
        <a:lstStyle/>
        <a:p>
          <a:endParaRPr lang="en-US"/>
        </a:p>
      </dgm:t>
    </dgm:pt>
    <dgm:pt modelId="{C7FD15CA-75C4-4B8B-8887-C74B43341B37}" type="sibTrans" cxnId="{92487845-7401-4134-BC91-8DBD0F09FD69}">
      <dgm:prSet/>
      <dgm:spPr/>
      <dgm:t>
        <a:bodyPr/>
        <a:lstStyle/>
        <a:p>
          <a:endParaRPr lang="en-US"/>
        </a:p>
      </dgm:t>
    </dgm:pt>
    <dgm:pt modelId="{821120EB-BAE0-46E1-B386-39B026C55827}">
      <dgm:prSet phldrT="[Text]"/>
      <dgm:spPr/>
      <dgm:t>
        <a:bodyPr/>
        <a:lstStyle/>
        <a:p>
          <a:r>
            <a:rPr lang="en-US"/>
            <a:t>Day of Surgery</a:t>
          </a:r>
        </a:p>
      </dgm:t>
    </dgm:pt>
    <dgm:pt modelId="{8F9431A9-F457-428A-B72A-0B529995085E}" type="parTrans" cxnId="{8AC5A9A5-A31B-4DDE-A1B3-0C9F63C2804B}">
      <dgm:prSet/>
      <dgm:spPr/>
      <dgm:t>
        <a:bodyPr/>
        <a:lstStyle/>
        <a:p>
          <a:endParaRPr lang="en-US"/>
        </a:p>
      </dgm:t>
    </dgm:pt>
    <dgm:pt modelId="{6F514446-383B-4AA2-837E-0B529FBB309C}" type="sibTrans" cxnId="{8AC5A9A5-A31B-4DDE-A1B3-0C9F63C2804B}">
      <dgm:prSet/>
      <dgm:spPr/>
      <dgm:t>
        <a:bodyPr/>
        <a:lstStyle/>
        <a:p>
          <a:endParaRPr lang="en-US"/>
        </a:p>
      </dgm:t>
    </dgm:pt>
    <dgm:pt modelId="{7C050806-A9AB-4146-8A5A-3E5B33016650}">
      <dgm:prSet phldrT="[Text]"/>
      <dgm:spPr/>
      <dgm:t>
        <a:bodyPr/>
        <a:lstStyle/>
        <a:p>
          <a:r>
            <a:rPr lang="en-US">
              <a:latin typeface="Arial"/>
            </a:rPr>
            <a:t>Home</a:t>
          </a:r>
          <a:endParaRPr lang="en-US"/>
        </a:p>
      </dgm:t>
    </dgm:pt>
    <dgm:pt modelId="{5A0D5FD4-7445-4AA6-9C68-FA15CFC299BE}" type="parTrans" cxnId="{9C7013BA-0D04-41A7-AE1B-2C59135B8062}">
      <dgm:prSet/>
      <dgm:spPr/>
      <dgm:t>
        <a:bodyPr/>
        <a:lstStyle/>
        <a:p>
          <a:endParaRPr lang="en-US"/>
        </a:p>
      </dgm:t>
    </dgm:pt>
    <dgm:pt modelId="{ACC44AB0-0EDE-469F-B80D-5B50BC3DABAD}" type="sibTrans" cxnId="{9C7013BA-0D04-41A7-AE1B-2C59135B8062}">
      <dgm:prSet/>
      <dgm:spPr/>
      <dgm:t>
        <a:bodyPr/>
        <a:lstStyle/>
        <a:p>
          <a:endParaRPr lang="en-US"/>
        </a:p>
      </dgm:t>
    </dgm:pt>
    <dgm:pt modelId="{7B0AFB70-AE1F-458C-BAF9-B3DE9F0790D4}">
      <dgm:prSet phldr="0"/>
      <dgm:spPr/>
      <dgm:t>
        <a:bodyPr/>
        <a:lstStyle/>
        <a:p>
          <a:pPr rtl="0"/>
          <a:r>
            <a:rPr lang="en-US">
              <a:latin typeface="Arial"/>
            </a:rPr>
            <a:t>Hospital</a:t>
          </a:r>
        </a:p>
      </dgm:t>
    </dgm:pt>
    <dgm:pt modelId="{92A399FD-A210-4830-AAAB-62984970A235}" type="parTrans" cxnId="{0A58DBEB-9BD6-41D9-8684-AD6DDA060DE4}">
      <dgm:prSet/>
      <dgm:spPr/>
    </dgm:pt>
    <dgm:pt modelId="{BFB88639-D888-4F2D-9E61-09B8CE8D595D}" type="sibTrans" cxnId="{0A58DBEB-9BD6-41D9-8684-AD6DDA060DE4}">
      <dgm:prSet/>
      <dgm:spPr/>
    </dgm:pt>
    <dgm:pt modelId="{CBD53DEB-DF06-4F50-9BA9-44397B15E910}" type="pres">
      <dgm:prSet presAssocID="{15A9D4FD-039A-4DC1-BF2D-ADBECBE7AA9B}" presName="CompostProcess" presStyleCnt="0">
        <dgm:presLayoutVars>
          <dgm:dir/>
          <dgm:resizeHandles val="exact"/>
        </dgm:presLayoutVars>
      </dgm:prSet>
      <dgm:spPr/>
    </dgm:pt>
    <dgm:pt modelId="{E9324F07-8FA8-44C7-A23C-A95C1C13E548}" type="pres">
      <dgm:prSet presAssocID="{15A9D4FD-039A-4DC1-BF2D-ADBECBE7AA9B}" presName="arrow" presStyleLbl="bgShp" presStyleIdx="0" presStyleCnt="1"/>
      <dgm:spPr/>
    </dgm:pt>
    <dgm:pt modelId="{47B22208-F84E-4452-B7B1-514CB3C6276D}" type="pres">
      <dgm:prSet presAssocID="{15A9D4FD-039A-4DC1-BF2D-ADBECBE7AA9B}" presName="linearProcess" presStyleCnt="0"/>
      <dgm:spPr/>
    </dgm:pt>
    <dgm:pt modelId="{782E1C0E-2D97-4C6C-9F63-63EC85934CBF}" type="pres">
      <dgm:prSet presAssocID="{0491F0A7-512A-4267-99EE-FB511434B12E}" presName="textNode" presStyleLbl="node1" presStyleIdx="0" presStyleCnt="4">
        <dgm:presLayoutVars>
          <dgm:bulletEnabled val="1"/>
        </dgm:presLayoutVars>
      </dgm:prSet>
      <dgm:spPr/>
    </dgm:pt>
    <dgm:pt modelId="{0E3708F7-4292-4746-B65D-2CF537408295}" type="pres">
      <dgm:prSet presAssocID="{C7FD15CA-75C4-4B8B-8887-C74B43341B37}" presName="sibTrans" presStyleCnt="0"/>
      <dgm:spPr/>
    </dgm:pt>
    <dgm:pt modelId="{5C905F99-BBAD-4856-921C-CFE535BF4F86}" type="pres">
      <dgm:prSet presAssocID="{821120EB-BAE0-46E1-B386-39B026C55827}" presName="textNode" presStyleLbl="node1" presStyleIdx="1" presStyleCnt="4">
        <dgm:presLayoutVars>
          <dgm:bulletEnabled val="1"/>
        </dgm:presLayoutVars>
      </dgm:prSet>
      <dgm:spPr/>
    </dgm:pt>
    <dgm:pt modelId="{0CDE9C29-1F6A-47F2-A600-71D3BC421B2B}" type="pres">
      <dgm:prSet presAssocID="{6F514446-383B-4AA2-837E-0B529FBB309C}" presName="sibTrans" presStyleCnt="0"/>
      <dgm:spPr/>
    </dgm:pt>
    <dgm:pt modelId="{715807AB-F2FA-420F-8BD7-F19D66BD7619}" type="pres">
      <dgm:prSet presAssocID="{7B0AFB70-AE1F-458C-BAF9-B3DE9F0790D4}" presName="textNode" presStyleLbl="node1" presStyleIdx="2" presStyleCnt="4">
        <dgm:presLayoutVars>
          <dgm:bulletEnabled val="1"/>
        </dgm:presLayoutVars>
      </dgm:prSet>
      <dgm:spPr/>
    </dgm:pt>
    <dgm:pt modelId="{E35493F9-8E18-44B2-9A1A-026FC3A11BF1}" type="pres">
      <dgm:prSet presAssocID="{BFB88639-D888-4F2D-9E61-09B8CE8D595D}" presName="sibTrans" presStyleCnt="0"/>
      <dgm:spPr/>
    </dgm:pt>
    <dgm:pt modelId="{9010A17C-ED7F-4B86-8B72-9E9BC44A7D33}" type="pres">
      <dgm:prSet presAssocID="{7C050806-A9AB-4146-8A5A-3E5B33016650}" presName="textNode" presStyleLbl="node1" presStyleIdx="3" presStyleCnt="4">
        <dgm:presLayoutVars>
          <dgm:bulletEnabled val="1"/>
        </dgm:presLayoutVars>
      </dgm:prSet>
      <dgm:spPr/>
    </dgm:pt>
  </dgm:ptLst>
  <dgm:cxnLst>
    <dgm:cxn modelId="{F2213200-63D7-4DDA-8BA0-989018E90ED0}" type="presOf" srcId="{0491F0A7-512A-4267-99EE-FB511434B12E}" destId="{782E1C0E-2D97-4C6C-9F63-63EC85934CBF}" srcOrd="0" destOrd="0" presId="urn:microsoft.com/office/officeart/2005/8/layout/hProcess9"/>
    <dgm:cxn modelId="{3F11571E-B245-41A1-B4A9-FA17C2929EEF}" type="presOf" srcId="{15A9D4FD-039A-4DC1-BF2D-ADBECBE7AA9B}" destId="{CBD53DEB-DF06-4F50-9BA9-44397B15E910}" srcOrd="0" destOrd="0" presId="urn:microsoft.com/office/officeart/2005/8/layout/hProcess9"/>
    <dgm:cxn modelId="{92487845-7401-4134-BC91-8DBD0F09FD69}" srcId="{15A9D4FD-039A-4DC1-BF2D-ADBECBE7AA9B}" destId="{0491F0A7-512A-4267-99EE-FB511434B12E}" srcOrd="0" destOrd="0" parTransId="{78470704-AAD4-4990-B2B2-8A927FDB12DE}" sibTransId="{C7FD15CA-75C4-4B8B-8887-C74B43341B37}"/>
    <dgm:cxn modelId="{10E1F09D-38B5-44F5-B44D-151894EDEF58}" type="presOf" srcId="{7B0AFB70-AE1F-458C-BAF9-B3DE9F0790D4}" destId="{715807AB-F2FA-420F-8BD7-F19D66BD7619}" srcOrd="0" destOrd="0" presId="urn:microsoft.com/office/officeart/2005/8/layout/hProcess9"/>
    <dgm:cxn modelId="{8AC5A9A5-A31B-4DDE-A1B3-0C9F63C2804B}" srcId="{15A9D4FD-039A-4DC1-BF2D-ADBECBE7AA9B}" destId="{821120EB-BAE0-46E1-B386-39B026C55827}" srcOrd="1" destOrd="0" parTransId="{8F9431A9-F457-428A-B72A-0B529995085E}" sibTransId="{6F514446-383B-4AA2-837E-0B529FBB309C}"/>
    <dgm:cxn modelId="{CA3993AF-1B6E-4E2F-88E7-D1012D892B7E}" type="presOf" srcId="{7C050806-A9AB-4146-8A5A-3E5B33016650}" destId="{9010A17C-ED7F-4B86-8B72-9E9BC44A7D33}" srcOrd="0" destOrd="0" presId="urn:microsoft.com/office/officeart/2005/8/layout/hProcess9"/>
    <dgm:cxn modelId="{9C7013BA-0D04-41A7-AE1B-2C59135B8062}" srcId="{15A9D4FD-039A-4DC1-BF2D-ADBECBE7AA9B}" destId="{7C050806-A9AB-4146-8A5A-3E5B33016650}" srcOrd="3" destOrd="0" parTransId="{5A0D5FD4-7445-4AA6-9C68-FA15CFC299BE}" sibTransId="{ACC44AB0-0EDE-469F-B80D-5B50BC3DABAD}"/>
    <dgm:cxn modelId="{DBD8BACE-2C67-4DD6-8A88-6D031155793B}" type="presOf" srcId="{821120EB-BAE0-46E1-B386-39B026C55827}" destId="{5C905F99-BBAD-4856-921C-CFE535BF4F86}" srcOrd="0" destOrd="0" presId="urn:microsoft.com/office/officeart/2005/8/layout/hProcess9"/>
    <dgm:cxn modelId="{0A58DBEB-9BD6-41D9-8684-AD6DDA060DE4}" srcId="{15A9D4FD-039A-4DC1-BF2D-ADBECBE7AA9B}" destId="{7B0AFB70-AE1F-458C-BAF9-B3DE9F0790D4}" srcOrd="2" destOrd="0" parTransId="{92A399FD-A210-4830-AAAB-62984970A235}" sibTransId="{BFB88639-D888-4F2D-9E61-09B8CE8D595D}"/>
    <dgm:cxn modelId="{FA48F4A6-F564-4B66-B0F4-74524B9F4017}" type="presParOf" srcId="{CBD53DEB-DF06-4F50-9BA9-44397B15E910}" destId="{E9324F07-8FA8-44C7-A23C-A95C1C13E548}" srcOrd="0" destOrd="0" presId="urn:microsoft.com/office/officeart/2005/8/layout/hProcess9"/>
    <dgm:cxn modelId="{E0B534FA-5161-4B7D-9E25-CC3F26F27821}" type="presParOf" srcId="{CBD53DEB-DF06-4F50-9BA9-44397B15E910}" destId="{47B22208-F84E-4452-B7B1-514CB3C6276D}" srcOrd="1" destOrd="0" presId="urn:microsoft.com/office/officeart/2005/8/layout/hProcess9"/>
    <dgm:cxn modelId="{66AAE03D-88D2-4E2B-A428-E17243ADC26E}" type="presParOf" srcId="{47B22208-F84E-4452-B7B1-514CB3C6276D}" destId="{782E1C0E-2D97-4C6C-9F63-63EC85934CBF}" srcOrd="0" destOrd="0" presId="urn:microsoft.com/office/officeart/2005/8/layout/hProcess9"/>
    <dgm:cxn modelId="{537B9A5A-4FAD-4023-8D48-C3BA000DAC5F}" type="presParOf" srcId="{47B22208-F84E-4452-B7B1-514CB3C6276D}" destId="{0E3708F7-4292-4746-B65D-2CF537408295}" srcOrd="1" destOrd="0" presId="urn:microsoft.com/office/officeart/2005/8/layout/hProcess9"/>
    <dgm:cxn modelId="{888B739A-F396-4CE8-910B-C599A9DE44D3}" type="presParOf" srcId="{47B22208-F84E-4452-B7B1-514CB3C6276D}" destId="{5C905F99-BBAD-4856-921C-CFE535BF4F86}" srcOrd="2" destOrd="0" presId="urn:microsoft.com/office/officeart/2005/8/layout/hProcess9"/>
    <dgm:cxn modelId="{5A2F56FE-B6DC-4302-A591-1F182677EF60}" type="presParOf" srcId="{47B22208-F84E-4452-B7B1-514CB3C6276D}" destId="{0CDE9C29-1F6A-47F2-A600-71D3BC421B2B}" srcOrd="3" destOrd="0" presId="urn:microsoft.com/office/officeart/2005/8/layout/hProcess9"/>
    <dgm:cxn modelId="{0E8636F4-BE71-44A3-BD61-7A1D00F3316C}" type="presParOf" srcId="{47B22208-F84E-4452-B7B1-514CB3C6276D}" destId="{715807AB-F2FA-420F-8BD7-F19D66BD7619}" srcOrd="4" destOrd="0" presId="urn:microsoft.com/office/officeart/2005/8/layout/hProcess9"/>
    <dgm:cxn modelId="{9F0F99B1-7BDF-4508-9C50-CCB0CD53AAB0}" type="presParOf" srcId="{47B22208-F84E-4452-B7B1-514CB3C6276D}" destId="{E35493F9-8E18-44B2-9A1A-026FC3A11BF1}" srcOrd="5" destOrd="0" presId="urn:microsoft.com/office/officeart/2005/8/layout/hProcess9"/>
    <dgm:cxn modelId="{00564F48-D8A9-4655-BCB7-BCA22CC0F22F}" type="presParOf" srcId="{47B22208-F84E-4452-B7B1-514CB3C6276D}" destId="{9010A17C-ED7F-4B86-8B72-9E9BC44A7D33}" srcOrd="6"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B0856-BD64-4951-A1FE-17A791A00C83}" type="doc">
      <dgm:prSet loTypeId="urn:microsoft.com/office/officeart/2005/8/layout/hProcess9" loCatId="process" qsTypeId="urn:microsoft.com/office/officeart/2005/8/quickstyle/simple1" qsCatId="simple" csTypeId="urn:microsoft.com/office/officeart/2005/8/colors/accent2_2" csCatId="accent2" phldr="1"/>
      <dgm:spPr/>
    </dgm:pt>
    <dgm:pt modelId="{2A23FCAA-1B8F-41CF-9FC8-F440984CE36C}">
      <dgm:prSet phldrT="[Text]"/>
      <dgm:spPr/>
      <dgm:t>
        <a:bodyPr/>
        <a:lstStyle/>
        <a:p>
          <a:r>
            <a:rPr lang="en-US"/>
            <a:t>Medical </a:t>
          </a:r>
          <a:r>
            <a:rPr lang="en-US">
              <a:latin typeface="Arial"/>
            </a:rPr>
            <a:t>History</a:t>
          </a:r>
          <a:r>
            <a:rPr lang="en-US"/>
            <a:t> &amp; Physical 	</a:t>
          </a:r>
        </a:p>
      </dgm:t>
    </dgm:pt>
    <dgm:pt modelId="{E0EE9CBD-4F93-4182-B3C3-BEFF300141F8}" type="parTrans" cxnId="{727EF7B9-5077-4F51-9F14-7866FC418AA2}">
      <dgm:prSet/>
      <dgm:spPr/>
      <dgm:t>
        <a:bodyPr/>
        <a:lstStyle/>
        <a:p>
          <a:endParaRPr lang="en-US"/>
        </a:p>
      </dgm:t>
    </dgm:pt>
    <dgm:pt modelId="{BF8F9C3B-B9D7-4427-87EE-32AEF36C8C6F}" type="sibTrans" cxnId="{727EF7B9-5077-4F51-9F14-7866FC418AA2}">
      <dgm:prSet/>
      <dgm:spPr/>
      <dgm:t>
        <a:bodyPr/>
        <a:lstStyle/>
        <a:p>
          <a:endParaRPr lang="en-US"/>
        </a:p>
      </dgm:t>
    </dgm:pt>
    <dgm:pt modelId="{715BA703-22D9-441F-850E-1880DCA2282F}">
      <dgm:prSet/>
      <dgm:spPr/>
      <dgm:t>
        <a:bodyPr/>
        <a:lstStyle/>
        <a:p>
          <a:r>
            <a:rPr lang="en-US"/>
            <a:t>Meeting with your </a:t>
          </a:r>
          <a:r>
            <a:rPr lang="en-US">
              <a:latin typeface="Arial"/>
            </a:rPr>
            <a:t>Case</a:t>
          </a:r>
          <a:r>
            <a:rPr lang="en-US"/>
            <a:t> </a:t>
          </a:r>
          <a:r>
            <a:rPr lang="en-US">
              <a:latin typeface="Arial"/>
            </a:rPr>
            <a:t>Manager</a:t>
          </a:r>
          <a:endParaRPr lang="en-US"/>
        </a:p>
      </dgm:t>
    </dgm:pt>
    <dgm:pt modelId="{B9D8FE4A-DAF6-4364-806B-9A37423D393E}" type="parTrans" cxnId="{35F20CBC-C4D3-48CD-B833-1C468DF14D6F}">
      <dgm:prSet/>
      <dgm:spPr/>
      <dgm:t>
        <a:bodyPr/>
        <a:lstStyle/>
        <a:p>
          <a:endParaRPr lang="en-US"/>
        </a:p>
      </dgm:t>
    </dgm:pt>
    <dgm:pt modelId="{53D74155-03DB-4B93-A638-A66E54B029FA}" type="sibTrans" cxnId="{35F20CBC-C4D3-48CD-B833-1C468DF14D6F}">
      <dgm:prSet/>
      <dgm:spPr/>
      <dgm:t>
        <a:bodyPr/>
        <a:lstStyle/>
        <a:p>
          <a:endParaRPr lang="en-US"/>
        </a:p>
      </dgm:t>
    </dgm:pt>
    <dgm:pt modelId="{5E9109D9-58AB-4041-B5B5-EEFA1F8B1252}">
      <dgm:prSet/>
      <dgm:spPr/>
      <dgm:t>
        <a:bodyPr/>
        <a:lstStyle/>
        <a:p>
          <a:r>
            <a:rPr lang="en-US"/>
            <a:t>Lab work, testing &amp; Imaging</a:t>
          </a:r>
        </a:p>
      </dgm:t>
    </dgm:pt>
    <dgm:pt modelId="{E29DF039-7AD5-45A6-9C45-A6496F5B9814}" type="parTrans" cxnId="{C34FD27E-AFC5-4DF3-9908-682D89E4EFCA}">
      <dgm:prSet/>
      <dgm:spPr/>
      <dgm:t>
        <a:bodyPr/>
        <a:lstStyle/>
        <a:p>
          <a:endParaRPr lang="en-US"/>
        </a:p>
      </dgm:t>
    </dgm:pt>
    <dgm:pt modelId="{EF5C3119-4448-4ED5-81B1-E470A8621C7B}" type="sibTrans" cxnId="{C34FD27E-AFC5-4DF3-9908-682D89E4EFCA}">
      <dgm:prSet/>
      <dgm:spPr/>
      <dgm:t>
        <a:bodyPr/>
        <a:lstStyle/>
        <a:p>
          <a:endParaRPr lang="en-US"/>
        </a:p>
      </dgm:t>
    </dgm:pt>
    <dgm:pt modelId="{166E5E7D-3EF8-44D5-872F-57AB46F67D84}">
      <dgm:prSet/>
      <dgm:spPr/>
      <dgm:t>
        <a:bodyPr/>
        <a:lstStyle/>
        <a:p>
          <a:r>
            <a:rPr lang="en-US"/>
            <a:t>Dental Clearance</a:t>
          </a:r>
        </a:p>
      </dgm:t>
    </dgm:pt>
    <dgm:pt modelId="{93F8F355-1773-4B51-8269-8B23358AB0CF}" type="parTrans" cxnId="{E20D38D9-200C-49D5-9E00-8339721DD30F}">
      <dgm:prSet/>
      <dgm:spPr/>
      <dgm:t>
        <a:bodyPr/>
        <a:lstStyle/>
        <a:p>
          <a:endParaRPr lang="en-US"/>
        </a:p>
      </dgm:t>
    </dgm:pt>
    <dgm:pt modelId="{AA1DB3C0-5B97-4225-A48C-C3FF36154AE1}" type="sibTrans" cxnId="{E20D38D9-200C-49D5-9E00-8339721DD30F}">
      <dgm:prSet/>
      <dgm:spPr/>
      <dgm:t>
        <a:bodyPr/>
        <a:lstStyle/>
        <a:p>
          <a:endParaRPr lang="en-US"/>
        </a:p>
      </dgm:t>
    </dgm:pt>
    <dgm:pt modelId="{503D993D-3EE7-4932-8980-00682E45464E}">
      <dgm:prSet/>
      <dgm:spPr/>
      <dgm:t>
        <a:bodyPr/>
        <a:lstStyle/>
        <a:p>
          <a:r>
            <a:rPr lang="en-US"/>
            <a:t>Optional Tour of the Cardiovascular ICU</a:t>
          </a:r>
        </a:p>
      </dgm:t>
    </dgm:pt>
    <dgm:pt modelId="{EE1552DE-EB95-47D7-9D87-71284898945C}" type="parTrans" cxnId="{3420C6AA-955E-4D6B-9EA5-6817BA87FC06}">
      <dgm:prSet/>
      <dgm:spPr/>
      <dgm:t>
        <a:bodyPr/>
        <a:lstStyle/>
        <a:p>
          <a:endParaRPr lang="en-US"/>
        </a:p>
      </dgm:t>
    </dgm:pt>
    <dgm:pt modelId="{FFB2B886-DE78-4F40-A90B-279ABD87DC62}" type="sibTrans" cxnId="{3420C6AA-955E-4D6B-9EA5-6817BA87FC06}">
      <dgm:prSet/>
      <dgm:spPr/>
      <dgm:t>
        <a:bodyPr/>
        <a:lstStyle/>
        <a:p>
          <a:endParaRPr lang="en-US"/>
        </a:p>
      </dgm:t>
    </dgm:pt>
    <dgm:pt modelId="{B0EAB949-2E25-49FA-9786-22D2F7CE1F4F}" type="pres">
      <dgm:prSet presAssocID="{A86B0856-BD64-4951-A1FE-17A791A00C83}" presName="CompostProcess" presStyleCnt="0">
        <dgm:presLayoutVars>
          <dgm:dir/>
          <dgm:resizeHandles val="exact"/>
        </dgm:presLayoutVars>
      </dgm:prSet>
      <dgm:spPr/>
    </dgm:pt>
    <dgm:pt modelId="{6944D334-FCE1-4388-891B-92D33877052E}" type="pres">
      <dgm:prSet presAssocID="{A86B0856-BD64-4951-A1FE-17A791A00C83}" presName="arrow" presStyleLbl="bgShp" presStyleIdx="0" presStyleCnt="1"/>
      <dgm:spPr/>
    </dgm:pt>
    <dgm:pt modelId="{5FD379CA-57A9-4CBE-888B-4460BDD1B488}" type="pres">
      <dgm:prSet presAssocID="{A86B0856-BD64-4951-A1FE-17A791A00C83}" presName="linearProcess" presStyleCnt="0"/>
      <dgm:spPr/>
    </dgm:pt>
    <dgm:pt modelId="{9386E4BD-F2A1-4E56-B120-6EC77D9380E4}" type="pres">
      <dgm:prSet presAssocID="{2A23FCAA-1B8F-41CF-9FC8-F440984CE36C}" presName="textNode" presStyleLbl="node1" presStyleIdx="0" presStyleCnt="5">
        <dgm:presLayoutVars>
          <dgm:bulletEnabled val="1"/>
        </dgm:presLayoutVars>
      </dgm:prSet>
      <dgm:spPr/>
    </dgm:pt>
    <dgm:pt modelId="{2058B195-202F-467E-9AB2-594F11ACAA46}" type="pres">
      <dgm:prSet presAssocID="{BF8F9C3B-B9D7-4427-87EE-32AEF36C8C6F}" presName="sibTrans" presStyleCnt="0"/>
      <dgm:spPr/>
    </dgm:pt>
    <dgm:pt modelId="{B330F2A3-E02A-43B9-92E3-0E6FA0B7F99C}" type="pres">
      <dgm:prSet presAssocID="{715BA703-22D9-441F-850E-1880DCA2282F}" presName="textNode" presStyleLbl="node1" presStyleIdx="1" presStyleCnt="5">
        <dgm:presLayoutVars>
          <dgm:bulletEnabled val="1"/>
        </dgm:presLayoutVars>
      </dgm:prSet>
      <dgm:spPr/>
    </dgm:pt>
    <dgm:pt modelId="{F106336B-051C-477B-8BD4-E53128F996DB}" type="pres">
      <dgm:prSet presAssocID="{53D74155-03DB-4B93-A638-A66E54B029FA}" presName="sibTrans" presStyleCnt="0"/>
      <dgm:spPr/>
    </dgm:pt>
    <dgm:pt modelId="{D6AF0156-64DE-4CB9-9039-566E372D1342}" type="pres">
      <dgm:prSet presAssocID="{5E9109D9-58AB-4041-B5B5-EEFA1F8B1252}" presName="textNode" presStyleLbl="node1" presStyleIdx="2" presStyleCnt="5">
        <dgm:presLayoutVars>
          <dgm:bulletEnabled val="1"/>
        </dgm:presLayoutVars>
      </dgm:prSet>
      <dgm:spPr/>
    </dgm:pt>
    <dgm:pt modelId="{98E244AF-E3D8-4387-A927-AEF1DB92D8A9}" type="pres">
      <dgm:prSet presAssocID="{EF5C3119-4448-4ED5-81B1-E470A8621C7B}" presName="sibTrans" presStyleCnt="0"/>
      <dgm:spPr/>
    </dgm:pt>
    <dgm:pt modelId="{007EAC5E-0C3B-4120-A991-CF739E3A679F}" type="pres">
      <dgm:prSet presAssocID="{166E5E7D-3EF8-44D5-872F-57AB46F67D84}" presName="textNode" presStyleLbl="node1" presStyleIdx="3" presStyleCnt="5">
        <dgm:presLayoutVars>
          <dgm:bulletEnabled val="1"/>
        </dgm:presLayoutVars>
      </dgm:prSet>
      <dgm:spPr/>
    </dgm:pt>
    <dgm:pt modelId="{2838C196-8A42-476A-A9A4-51106A8F401A}" type="pres">
      <dgm:prSet presAssocID="{AA1DB3C0-5B97-4225-A48C-C3FF36154AE1}" presName="sibTrans" presStyleCnt="0"/>
      <dgm:spPr/>
    </dgm:pt>
    <dgm:pt modelId="{60B249CD-ED69-4270-AD3A-713C526B108D}" type="pres">
      <dgm:prSet presAssocID="{503D993D-3EE7-4932-8980-00682E45464E}" presName="textNode" presStyleLbl="node1" presStyleIdx="4" presStyleCnt="5">
        <dgm:presLayoutVars>
          <dgm:bulletEnabled val="1"/>
        </dgm:presLayoutVars>
      </dgm:prSet>
      <dgm:spPr/>
    </dgm:pt>
  </dgm:ptLst>
  <dgm:cxnLst>
    <dgm:cxn modelId="{F5BC550B-22E3-4ABA-9191-2B0429D0590E}" type="presOf" srcId="{5E9109D9-58AB-4041-B5B5-EEFA1F8B1252}" destId="{D6AF0156-64DE-4CB9-9039-566E372D1342}" srcOrd="0" destOrd="0" presId="urn:microsoft.com/office/officeart/2005/8/layout/hProcess9"/>
    <dgm:cxn modelId="{92B28932-2DA0-4890-BB7B-133FAA590E04}" type="presOf" srcId="{715BA703-22D9-441F-850E-1880DCA2282F}" destId="{B330F2A3-E02A-43B9-92E3-0E6FA0B7F99C}" srcOrd="0" destOrd="0" presId="urn:microsoft.com/office/officeart/2005/8/layout/hProcess9"/>
    <dgm:cxn modelId="{967D783A-D67F-40C0-B56B-E4A76A003C82}" type="presOf" srcId="{503D993D-3EE7-4932-8980-00682E45464E}" destId="{60B249CD-ED69-4270-AD3A-713C526B108D}" srcOrd="0" destOrd="0" presId="urn:microsoft.com/office/officeart/2005/8/layout/hProcess9"/>
    <dgm:cxn modelId="{C34FD27E-AFC5-4DF3-9908-682D89E4EFCA}" srcId="{A86B0856-BD64-4951-A1FE-17A791A00C83}" destId="{5E9109D9-58AB-4041-B5B5-EEFA1F8B1252}" srcOrd="2" destOrd="0" parTransId="{E29DF039-7AD5-45A6-9C45-A6496F5B9814}" sibTransId="{EF5C3119-4448-4ED5-81B1-E470A8621C7B}"/>
    <dgm:cxn modelId="{3420C6AA-955E-4D6B-9EA5-6817BA87FC06}" srcId="{A86B0856-BD64-4951-A1FE-17A791A00C83}" destId="{503D993D-3EE7-4932-8980-00682E45464E}" srcOrd="4" destOrd="0" parTransId="{EE1552DE-EB95-47D7-9D87-71284898945C}" sibTransId="{FFB2B886-DE78-4F40-A90B-279ABD87DC62}"/>
    <dgm:cxn modelId="{727EF7B9-5077-4F51-9F14-7866FC418AA2}" srcId="{A86B0856-BD64-4951-A1FE-17A791A00C83}" destId="{2A23FCAA-1B8F-41CF-9FC8-F440984CE36C}" srcOrd="0" destOrd="0" parTransId="{E0EE9CBD-4F93-4182-B3C3-BEFF300141F8}" sibTransId="{BF8F9C3B-B9D7-4427-87EE-32AEF36C8C6F}"/>
    <dgm:cxn modelId="{35F20CBC-C4D3-48CD-B833-1C468DF14D6F}" srcId="{A86B0856-BD64-4951-A1FE-17A791A00C83}" destId="{715BA703-22D9-441F-850E-1880DCA2282F}" srcOrd="1" destOrd="0" parTransId="{B9D8FE4A-DAF6-4364-806B-9A37423D393E}" sibTransId="{53D74155-03DB-4B93-A638-A66E54B029FA}"/>
    <dgm:cxn modelId="{EBD844D8-7855-42EC-A38F-78DDF78A4C8B}" type="presOf" srcId="{2A23FCAA-1B8F-41CF-9FC8-F440984CE36C}" destId="{9386E4BD-F2A1-4E56-B120-6EC77D9380E4}" srcOrd="0" destOrd="0" presId="urn:microsoft.com/office/officeart/2005/8/layout/hProcess9"/>
    <dgm:cxn modelId="{E20D38D9-200C-49D5-9E00-8339721DD30F}" srcId="{A86B0856-BD64-4951-A1FE-17A791A00C83}" destId="{166E5E7D-3EF8-44D5-872F-57AB46F67D84}" srcOrd="3" destOrd="0" parTransId="{93F8F355-1773-4B51-8269-8B23358AB0CF}" sibTransId="{AA1DB3C0-5B97-4225-A48C-C3FF36154AE1}"/>
    <dgm:cxn modelId="{E29995EB-E098-4634-A3B7-F7E19717D8CD}" type="presOf" srcId="{A86B0856-BD64-4951-A1FE-17A791A00C83}" destId="{B0EAB949-2E25-49FA-9786-22D2F7CE1F4F}" srcOrd="0" destOrd="0" presId="urn:microsoft.com/office/officeart/2005/8/layout/hProcess9"/>
    <dgm:cxn modelId="{C580E8FA-4FD7-4FC9-A1DF-2BB85E5DA9BD}" type="presOf" srcId="{166E5E7D-3EF8-44D5-872F-57AB46F67D84}" destId="{007EAC5E-0C3B-4120-A991-CF739E3A679F}" srcOrd="0" destOrd="0" presId="urn:microsoft.com/office/officeart/2005/8/layout/hProcess9"/>
    <dgm:cxn modelId="{033B063E-C96F-442F-8FA2-83CE9CC14950}" type="presParOf" srcId="{B0EAB949-2E25-49FA-9786-22D2F7CE1F4F}" destId="{6944D334-FCE1-4388-891B-92D33877052E}" srcOrd="0" destOrd="0" presId="urn:microsoft.com/office/officeart/2005/8/layout/hProcess9"/>
    <dgm:cxn modelId="{C110E2BB-7546-4DB4-9AB5-24C96656613A}" type="presParOf" srcId="{B0EAB949-2E25-49FA-9786-22D2F7CE1F4F}" destId="{5FD379CA-57A9-4CBE-888B-4460BDD1B488}" srcOrd="1" destOrd="0" presId="urn:microsoft.com/office/officeart/2005/8/layout/hProcess9"/>
    <dgm:cxn modelId="{05499AE6-6CEE-4B74-B63C-161D3AC2821D}" type="presParOf" srcId="{5FD379CA-57A9-4CBE-888B-4460BDD1B488}" destId="{9386E4BD-F2A1-4E56-B120-6EC77D9380E4}" srcOrd="0" destOrd="0" presId="urn:microsoft.com/office/officeart/2005/8/layout/hProcess9"/>
    <dgm:cxn modelId="{4653AB92-385B-483F-9D13-9A81757E0615}" type="presParOf" srcId="{5FD379CA-57A9-4CBE-888B-4460BDD1B488}" destId="{2058B195-202F-467E-9AB2-594F11ACAA46}" srcOrd="1" destOrd="0" presId="urn:microsoft.com/office/officeart/2005/8/layout/hProcess9"/>
    <dgm:cxn modelId="{07EB1127-2D58-4C53-83A5-F653BC56D5DB}" type="presParOf" srcId="{5FD379CA-57A9-4CBE-888B-4460BDD1B488}" destId="{B330F2A3-E02A-43B9-92E3-0E6FA0B7F99C}" srcOrd="2" destOrd="0" presId="urn:microsoft.com/office/officeart/2005/8/layout/hProcess9"/>
    <dgm:cxn modelId="{8E8A3A89-97F9-4E14-8C50-FBC24E78F8FF}" type="presParOf" srcId="{5FD379CA-57A9-4CBE-888B-4460BDD1B488}" destId="{F106336B-051C-477B-8BD4-E53128F996DB}" srcOrd="3" destOrd="0" presId="urn:microsoft.com/office/officeart/2005/8/layout/hProcess9"/>
    <dgm:cxn modelId="{87C469AC-A22A-4B10-A0FC-2AC4EE4A0ADE}" type="presParOf" srcId="{5FD379CA-57A9-4CBE-888B-4460BDD1B488}" destId="{D6AF0156-64DE-4CB9-9039-566E372D1342}" srcOrd="4" destOrd="0" presId="urn:microsoft.com/office/officeart/2005/8/layout/hProcess9"/>
    <dgm:cxn modelId="{A230C55E-16A7-4A49-9492-4C68BA73DDAE}" type="presParOf" srcId="{5FD379CA-57A9-4CBE-888B-4460BDD1B488}" destId="{98E244AF-E3D8-4387-A927-AEF1DB92D8A9}" srcOrd="5" destOrd="0" presId="urn:microsoft.com/office/officeart/2005/8/layout/hProcess9"/>
    <dgm:cxn modelId="{4510F1F6-33B8-4506-92D5-BD0BBDBC8A88}" type="presParOf" srcId="{5FD379CA-57A9-4CBE-888B-4460BDD1B488}" destId="{007EAC5E-0C3B-4120-A991-CF739E3A679F}" srcOrd="6" destOrd="0" presId="urn:microsoft.com/office/officeart/2005/8/layout/hProcess9"/>
    <dgm:cxn modelId="{F0BDD5DF-16AE-4661-8AC0-ECE869E3914B}" type="presParOf" srcId="{5FD379CA-57A9-4CBE-888B-4460BDD1B488}" destId="{2838C196-8A42-476A-A9A4-51106A8F401A}" srcOrd="7" destOrd="0" presId="urn:microsoft.com/office/officeart/2005/8/layout/hProcess9"/>
    <dgm:cxn modelId="{EA2BD257-00FD-44AA-93DC-9391F006C052}" type="presParOf" srcId="{5FD379CA-57A9-4CBE-888B-4460BDD1B488}" destId="{60B249CD-ED69-4270-AD3A-713C526B108D}" srcOrd="8"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201A21-E056-4853-99FD-E3949F5255C3}" type="doc">
      <dgm:prSet loTypeId="urn:microsoft.com/office/officeart/2011/layout/CircleProcess" loCatId="process" qsTypeId="urn:microsoft.com/office/officeart/2005/8/quickstyle/simple4" qsCatId="simple" csTypeId="urn:microsoft.com/office/officeart/2005/8/colors/accent2_2" csCatId="accent2" phldr="1"/>
      <dgm:spPr/>
      <dgm:t>
        <a:bodyPr/>
        <a:lstStyle/>
        <a:p>
          <a:endParaRPr lang="en-US"/>
        </a:p>
      </dgm:t>
    </dgm:pt>
    <dgm:pt modelId="{49265B2D-5CB4-4554-B2A0-5E19761CCB21}">
      <dgm:prSet phldrT="[Text]"/>
      <dgm:spPr/>
      <dgm:t>
        <a:bodyPr/>
        <a:lstStyle/>
        <a:p>
          <a:r>
            <a:rPr lang="en-US"/>
            <a:t>Arrive at the hospital &amp; Register</a:t>
          </a:r>
        </a:p>
      </dgm:t>
    </dgm:pt>
    <dgm:pt modelId="{10F9E656-EB79-4473-A1C1-3195F687901C}" type="parTrans" cxnId="{4610A61D-310A-4E32-9FF1-054B7C249BA0}">
      <dgm:prSet/>
      <dgm:spPr/>
      <dgm:t>
        <a:bodyPr/>
        <a:lstStyle/>
        <a:p>
          <a:endParaRPr lang="en-US"/>
        </a:p>
      </dgm:t>
    </dgm:pt>
    <dgm:pt modelId="{60BBA0BA-4D59-4C35-BEA4-3938C9832482}" type="sibTrans" cxnId="{4610A61D-310A-4E32-9FF1-054B7C249BA0}">
      <dgm:prSet/>
      <dgm:spPr/>
      <dgm:t>
        <a:bodyPr/>
        <a:lstStyle/>
        <a:p>
          <a:endParaRPr lang="en-US"/>
        </a:p>
      </dgm:t>
    </dgm:pt>
    <dgm:pt modelId="{A0CCCCB3-A090-4833-9268-7471978A4C92}">
      <dgm:prSet phldrT="[Text]"/>
      <dgm:spPr/>
      <dgm:t>
        <a:bodyPr/>
        <a:lstStyle/>
        <a:p>
          <a:r>
            <a:rPr lang="en-US"/>
            <a:t>You will be brought to the pre-op area by the nursing staff</a:t>
          </a:r>
        </a:p>
      </dgm:t>
    </dgm:pt>
    <dgm:pt modelId="{652DCD0B-8737-40A8-B087-9AD8D0173B4E}" type="parTrans" cxnId="{F9309E6D-4C8B-4E24-AB27-2597AF053744}">
      <dgm:prSet/>
      <dgm:spPr/>
      <dgm:t>
        <a:bodyPr/>
        <a:lstStyle/>
        <a:p>
          <a:endParaRPr lang="en-US"/>
        </a:p>
      </dgm:t>
    </dgm:pt>
    <dgm:pt modelId="{CF441138-609A-49B2-B3CB-F3D5B26A2544}" type="sibTrans" cxnId="{F9309E6D-4C8B-4E24-AB27-2597AF053744}">
      <dgm:prSet/>
      <dgm:spPr/>
      <dgm:t>
        <a:bodyPr/>
        <a:lstStyle/>
        <a:p>
          <a:endParaRPr lang="en-US"/>
        </a:p>
      </dgm:t>
    </dgm:pt>
    <dgm:pt modelId="{506AB3D9-6D3F-42A0-8F2F-6648CDD0486E}">
      <dgm:prSet/>
      <dgm:spPr/>
      <dgm:t>
        <a:bodyPr/>
        <a:lstStyle/>
        <a:p>
          <a:r>
            <a:rPr lang="en-US"/>
            <a:t>Your surgeon will see you and answer any questions</a:t>
          </a:r>
        </a:p>
      </dgm:t>
    </dgm:pt>
    <dgm:pt modelId="{B7BCFB4F-051C-4C97-9686-3834903AA8E6}" type="parTrans" cxnId="{24D9A34A-DB98-4A4F-9C5F-1DD3DD6DFB3D}">
      <dgm:prSet/>
      <dgm:spPr/>
      <dgm:t>
        <a:bodyPr/>
        <a:lstStyle/>
        <a:p>
          <a:endParaRPr lang="en-US"/>
        </a:p>
      </dgm:t>
    </dgm:pt>
    <dgm:pt modelId="{349030CE-7C4E-4DD4-9596-02E9AC5E49A4}" type="sibTrans" cxnId="{24D9A34A-DB98-4A4F-9C5F-1DD3DD6DFB3D}">
      <dgm:prSet/>
      <dgm:spPr/>
      <dgm:t>
        <a:bodyPr/>
        <a:lstStyle/>
        <a:p>
          <a:endParaRPr lang="en-US"/>
        </a:p>
      </dgm:t>
    </dgm:pt>
    <dgm:pt modelId="{1FA20DDB-0DDB-499B-8DAA-C33490037FDD}">
      <dgm:prSet/>
      <dgm:spPr/>
      <dgm:t>
        <a:bodyPr/>
        <a:lstStyle/>
        <a:p>
          <a:r>
            <a:rPr lang="en-US"/>
            <a:t>You will be transferred to the Operating Room </a:t>
          </a:r>
        </a:p>
      </dgm:t>
    </dgm:pt>
    <dgm:pt modelId="{6DBAE8CF-78A1-4DC7-A7CB-F69CEDC10384}" type="parTrans" cxnId="{7526B3E8-2903-40C8-8FB5-583B91AC4B91}">
      <dgm:prSet/>
      <dgm:spPr/>
      <dgm:t>
        <a:bodyPr/>
        <a:lstStyle/>
        <a:p>
          <a:endParaRPr lang="en-US"/>
        </a:p>
      </dgm:t>
    </dgm:pt>
    <dgm:pt modelId="{E04241F1-C457-4CE4-8C70-2DCB01A14DDB}" type="sibTrans" cxnId="{7526B3E8-2903-40C8-8FB5-583B91AC4B91}">
      <dgm:prSet/>
      <dgm:spPr/>
      <dgm:t>
        <a:bodyPr/>
        <a:lstStyle/>
        <a:p>
          <a:endParaRPr lang="en-US"/>
        </a:p>
      </dgm:t>
    </dgm:pt>
    <dgm:pt modelId="{FA7E3B8F-8E22-4555-A592-99784D7A9695}">
      <dgm:prSet/>
      <dgm:spPr/>
      <dgm:t>
        <a:bodyPr/>
        <a:lstStyle/>
        <a:p>
          <a:pPr rtl="0"/>
          <a:r>
            <a:rPr lang="en-US">
              <a:latin typeface="Arial"/>
            </a:rPr>
            <a:t>You will wake up in the CVICU</a:t>
          </a:r>
          <a:endParaRPr lang="en-US"/>
        </a:p>
      </dgm:t>
    </dgm:pt>
    <dgm:pt modelId="{358498AA-A872-4A3E-97E1-69FE35DFB69E}" type="parTrans" cxnId="{E6353431-44B5-47EE-A214-8F9E199291EC}">
      <dgm:prSet/>
      <dgm:spPr/>
      <dgm:t>
        <a:bodyPr/>
        <a:lstStyle/>
        <a:p>
          <a:endParaRPr lang="en-US"/>
        </a:p>
      </dgm:t>
    </dgm:pt>
    <dgm:pt modelId="{12F37AE0-BD1F-4820-9CBE-713CA250DCCA}" type="sibTrans" cxnId="{E6353431-44B5-47EE-A214-8F9E199291EC}">
      <dgm:prSet/>
      <dgm:spPr/>
      <dgm:t>
        <a:bodyPr/>
        <a:lstStyle/>
        <a:p>
          <a:endParaRPr lang="en-US"/>
        </a:p>
      </dgm:t>
    </dgm:pt>
    <dgm:pt modelId="{A1FABC11-18BE-496A-986F-FAC2506D109C}" type="pres">
      <dgm:prSet presAssocID="{AC201A21-E056-4853-99FD-E3949F5255C3}" presName="Name0" presStyleCnt="0">
        <dgm:presLayoutVars>
          <dgm:chMax val="11"/>
          <dgm:chPref val="11"/>
          <dgm:dir/>
          <dgm:resizeHandles/>
        </dgm:presLayoutVars>
      </dgm:prSet>
      <dgm:spPr/>
    </dgm:pt>
    <dgm:pt modelId="{AEDADECC-3DF8-4049-B657-EFF5C098B58A}" type="pres">
      <dgm:prSet presAssocID="{FA7E3B8F-8E22-4555-A592-99784D7A9695}" presName="Accent5" presStyleCnt="0"/>
      <dgm:spPr/>
    </dgm:pt>
    <dgm:pt modelId="{285D3B5E-5998-4F2C-BB64-773FBBDFB17C}" type="pres">
      <dgm:prSet presAssocID="{FA7E3B8F-8E22-4555-A592-99784D7A9695}" presName="Accent" presStyleLbl="node1" presStyleIdx="0" presStyleCnt="5"/>
      <dgm:spPr/>
    </dgm:pt>
    <dgm:pt modelId="{A7B12E1F-1D07-443C-8790-8F44728B8586}" type="pres">
      <dgm:prSet presAssocID="{FA7E3B8F-8E22-4555-A592-99784D7A9695}" presName="ParentBackground5" presStyleCnt="0"/>
      <dgm:spPr/>
    </dgm:pt>
    <dgm:pt modelId="{F9B17996-2807-4B73-91F1-016945344B0D}" type="pres">
      <dgm:prSet presAssocID="{FA7E3B8F-8E22-4555-A592-99784D7A9695}" presName="ParentBackground" presStyleLbl="fgAcc1" presStyleIdx="0" presStyleCnt="5"/>
      <dgm:spPr/>
    </dgm:pt>
    <dgm:pt modelId="{BD9E0F2E-B1C7-4887-B6A4-976CC2FAEC01}" type="pres">
      <dgm:prSet presAssocID="{FA7E3B8F-8E22-4555-A592-99784D7A9695}" presName="Parent5" presStyleLbl="revTx" presStyleIdx="0" presStyleCnt="0">
        <dgm:presLayoutVars>
          <dgm:chMax val="1"/>
          <dgm:chPref val="1"/>
          <dgm:bulletEnabled val="1"/>
        </dgm:presLayoutVars>
      </dgm:prSet>
      <dgm:spPr/>
    </dgm:pt>
    <dgm:pt modelId="{331758A9-8731-41E3-91E7-C17FC43D6E2A}" type="pres">
      <dgm:prSet presAssocID="{1FA20DDB-0DDB-499B-8DAA-C33490037FDD}" presName="Accent4" presStyleCnt="0"/>
      <dgm:spPr/>
    </dgm:pt>
    <dgm:pt modelId="{66B7A962-BADD-4263-95BA-146E9CD25611}" type="pres">
      <dgm:prSet presAssocID="{1FA20DDB-0DDB-499B-8DAA-C33490037FDD}" presName="Accent" presStyleLbl="node1" presStyleIdx="1" presStyleCnt="5"/>
      <dgm:spPr/>
    </dgm:pt>
    <dgm:pt modelId="{E7488C59-1A0B-4B54-9204-CD7AA7670BAA}" type="pres">
      <dgm:prSet presAssocID="{1FA20DDB-0DDB-499B-8DAA-C33490037FDD}" presName="ParentBackground4" presStyleCnt="0"/>
      <dgm:spPr/>
    </dgm:pt>
    <dgm:pt modelId="{1637423F-4A1B-4D53-B25E-48FC94855327}" type="pres">
      <dgm:prSet presAssocID="{1FA20DDB-0DDB-499B-8DAA-C33490037FDD}" presName="ParentBackground" presStyleLbl="fgAcc1" presStyleIdx="1" presStyleCnt="5"/>
      <dgm:spPr/>
    </dgm:pt>
    <dgm:pt modelId="{F98B8481-1907-4C91-AE67-1A997BDDD064}" type="pres">
      <dgm:prSet presAssocID="{1FA20DDB-0DDB-499B-8DAA-C33490037FDD}" presName="Parent4" presStyleLbl="revTx" presStyleIdx="0" presStyleCnt="0">
        <dgm:presLayoutVars>
          <dgm:chMax val="1"/>
          <dgm:chPref val="1"/>
          <dgm:bulletEnabled val="1"/>
        </dgm:presLayoutVars>
      </dgm:prSet>
      <dgm:spPr/>
    </dgm:pt>
    <dgm:pt modelId="{A37258C7-13BE-479F-A0DA-112E8402B88C}" type="pres">
      <dgm:prSet presAssocID="{506AB3D9-6D3F-42A0-8F2F-6648CDD0486E}" presName="Accent3" presStyleCnt="0"/>
      <dgm:spPr/>
    </dgm:pt>
    <dgm:pt modelId="{A25F9D57-2246-4DA0-B4E5-6ED5F24FD721}" type="pres">
      <dgm:prSet presAssocID="{506AB3D9-6D3F-42A0-8F2F-6648CDD0486E}" presName="Accent" presStyleLbl="node1" presStyleIdx="2" presStyleCnt="5"/>
      <dgm:spPr/>
    </dgm:pt>
    <dgm:pt modelId="{EAC24AD9-B901-420A-BF52-1C7D6CF24BD2}" type="pres">
      <dgm:prSet presAssocID="{506AB3D9-6D3F-42A0-8F2F-6648CDD0486E}" presName="ParentBackground3" presStyleCnt="0"/>
      <dgm:spPr/>
    </dgm:pt>
    <dgm:pt modelId="{9CB717D7-4CE9-4759-8B9F-5C331619EB1A}" type="pres">
      <dgm:prSet presAssocID="{506AB3D9-6D3F-42A0-8F2F-6648CDD0486E}" presName="ParentBackground" presStyleLbl="fgAcc1" presStyleIdx="2" presStyleCnt="5"/>
      <dgm:spPr/>
    </dgm:pt>
    <dgm:pt modelId="{BDDBD045-6649-4CBE-9E1D-CF89E7C6AC36}" type="pres">
      <dgm:prSet presAssocID="{506AB3D9-6D3F-42A0-8F2F-6648CDD0486E}" presName="Parent3" presStyleLbl="revTx" presStyleIdx="0" presStyleCnt="0">
        <dgm:presLayoutVars>
          <dgm:chMax val="1"/>
          <dgm:chPref val="1"/>
          <dgm:bulletEnabled val="1"/>
        </dgm:presLayoutVars>
      </dgm:prSet>
      <dgm:spPr/>
    </dgm:pt>
    <dgm:pt modelId="{272AAB45-F295-4717-BF18-CC9FD3BE87FC}" type="pres">
      <dgm:prSet presAssocID="{A0CCCCB3-A090-4833-9268-7471978A4C92}" presName="Accent2" presStyleCnt="0"/>
      <dgm:spPr/>
    </dgm:pt>
    <dgm:pt modelId="{FFC45C73-28C7-468F-B296-0E673C8C5E70}" type="pres">
      <dgm:prSet presAssocID="{A0CCCCB3-A090-4833-9268-7471978A4C92}" presName="Accent" presStyleLbl="node1" presStyleIdx="3" presStyleCnt="5"/>
      <dgm:spPr/>
    </dgm:pt>
    <dgm:pt modelId="{E72A59A7-4D38-431D-B87C-8F2B2E6D7575}" type="pres">
      <dgm:prSet presAssocID="{A0CCCCB3-A090-4833-9268-7471978A4C92}" presName="ParentBackground2" presStyleCnt="0"/>
      <dgm:spPr/>
    </dgm:pt>
    <dgm:pt modelId="{F5A563F2-0FA5-4F28-AE47-34C2D245BB76}" type="pres">
      <dgm:prSet presAssocID="{A0CCCCB3-A090-4833-9268-7471978A4C92}" presName="ParentBackground" presStyleLbl="fgAcc1" presStyleIdx="3" presStyleCnt="5"/>
      <dgm:spPr/>
    </dgm:pt>
    <dgm:pt modelId="{5FA82CA4-6927-40B9-86F7-76BFDCD15505}" type="pres">
      <dgm:prSet presAssocID="{A0CCCCB3-A090-4833-9268-7471978A4C92}" presName="Parent2" presStyleLbl="revTx" presStyleIdx="0" presStyleCnt="0">
        <dgm:presLayoutVars>
          <dgm:chMax val="1"/>
          <dgm:chPref val="1"/>
          <dgm:bulletEnabled val="1"/>
        </dgm:presLayoutVars>
      </dgm:prSet>
      <dgm:spPr/>
    </dgm:pt>
    <dgm:pt modelId="{729ABA6B-AF96-4470-8FDA-23B011A0B599}" type="pres">
      <dgm:prSet presAssocID="{49265B2D-5CB4-4554-B2A0-5E19761CCB21}" presName="Accent1" presStyleCnt="0"/>
      <dgm:spPr/>
    </dgm:pt>
    <dgm:pt modelId="{87A0517D-9D74-4C24-90EA-E49D7259C2A4}" type="pres">
      <dgm:prSet presAssocID="{49265B2D-5CB4-4554-B2A0-5E19761CCB21}" presName="Accent" presStyleLbl="node1" presStyleIdx="4" presStyleCnt="5"/>
      <dgm:spPr/>
    </dgm:pt>
    <dgm:pt modelId="{C933CDE4-7DCE-4BD3-BCD8-BEB95BE86A0C}" type="pres">
      <dgm:prSet presAssocID="{49265B2D-5CB4-4554-B2A0-5E19761CCB21}" presName="ParentBackground1" presStyleCnt="0"/>
      <dgm:spPr/>
    </dgm:pt>
    <dgm:pt modelId="{5691D99F-D39D-4218-AC81-3A611D297F42}" type="pres">
      <dgm:prSet presAssocID="{49265B2D-5CB4-4554-B2A0-5E19761CCB21}" presName="ParentBackground" presStyleLbl="fgAcc1" presStyleIdx="4" presStyleCnt="5"/>
      <dgm:spPr/>
    </dgm:pt>
    <dgm:pt modelId="{45088141-356F-4A22-A668-DB8113FC3AA4}" type="pres">
      <dgm:prSet presAssocID="{49265B2D-5CB4-4554-B2A0-5E19761CCB21}" presName="Parent1" presStyleLbl="revTx" presStyleIdx="0" presStyleCnt="0">
        <dgm:presLayoutVars>
          <dgm:chMax val="1"/>
          <dgm:chPref val="1"/>
          <dgm:bulletEnabled val="1"/>
        </dgm:presLayoutVars>
      </dgm:prSet>
      <dgm:spPr/>
    </dgm:pt>
  </dgm:ptLst>
  <dgm:cxnLst>
    <dgm:cxn modelId="{B3EBCF08-2C99-4FD0-B4F7-C4B43E90E9CD}" type="presOf" srcId="{1FA20DDB-0DDB-499B-8DAA-C33490037FDD}" destId="{F98B8481-1907-4C91-AE67-1A997BDDD064}" srcOrd="1" destOrd="0" presId="urn:microsoft.com/office/officeart/2011/layout/CircleProcess"/>
    <dgm:cxn modelId="{E612B009-C410-46CA-B45E-FA72652622BC}" type="presOf" srcId="{A0CCCCB3-A090-4833-9268-7471978A4C92}" destId="{5FA82CA4-6927-40B9-86F7-76BFDCD15505}" srcOrd="1" destOrd="0" presId="urn:microsoft.com/office/officeart/2011/layout/CircleProcess"/>
    <dgm:cxn modelId="{4610A61D-310A-4E32-9FF1-054B7C249BA0}" srcId="{AC201A21-E056-4853-99FD-E3949F5255C3}" destId="{49265B2D-5CB4-4554-B2A0-5E19761CCB21}" srcOrd="0" destOrd="0" parTransId="{10F9E656-EB79-4473-A1C1-3195F687901C}" sibTransId="{60BBA0BA-4D59-4C35-BEA4-3938C9832482}"/>
    <dgm:cxn modelId="{8500D42D-E976-496F-9B96-75BBEE4D8352}" type="presOf" srcId="{FA7E3B8F-8E22-4555-A592-99784D7A9695}" destId="{BD9E0F2E-B1C7-4887-B6A4-976CC2FAEC01}" srcOrd="1" destOrd="0" presId="urn:microsoft.com/office/officeart/2011/layout/CircleProcess"/>
    <dgm:cxn modelId="{E6353431-44B5-47EE-A214-8F9E199291EC}" srcId="{AC201A21-E056-4853-99FD-E3949F5255C3}" destId="{FA7E3B8F-8E22-4555-A592-99784D7A9695}" srcOrd="4" destOrd="0" parTransId="{358498AA-A872-4A3E-97E1-69FE35DFB69E}" sibTransId="{12F37AE0-BD1F-4820-9CBE-713CA250DCCA}"/>
    <dgm:cxn modelId="{F094A236-9C66-4886-AA11-718A16CB0C0B}" type="presOf" srcId="{506AB3D9-6D3F-42A0-8F2F-6648CDD0486E}" destId="{9CB717D7-4CE9-4759-8B9F-5C331619EB1A}" srcOrd="0" destOrd="0" presId="urn:microsoft.com/office/officeart/2011/layout/CircleProcess"/>
    <dgm:cxn modelId="{F96A8C49-A663-457A-BB68-1EA09B0C4D55}" type="presOf" srcId="{A0CCCCB3-A090-4833-9268-7471978A4C92}" destId="{F5A563F2-0FA5-4F28-AE47-34C2D245BB76}" srcOrd="0" destOrd="0" presId="urn:microsoft.com/office/officeart/2011/layout/CircleProcess"/>
    <dgm:cxn modelId="{24D9A34A-DB98-4A4F-9C5F-1DD3DD6DFB3D}" srcId="{AC201A21-E056-4853-99FD-E3949F5255C3}" destId="{506AB3D9-6D3F-42A0-8F2F-6648CDD0486E}" srcOrd="2" destOrd="0" parTransId="{B7BCFB4F-051C-4C97-9686-3834903AA8E6}" sibTransId="{349030CE-7C4E-4DD4-9596-02E9AC5E49A4}"/>
    <dgm:cxn modelId="{F9309E6D-4C8B-4E24-AB27-2597AF053744}" srcId="{AC201A21-E056-4853-99FD-E3949F5255C3}" destId="{A0CCCCB3-A090-4833-9268-7471978A4C92}" srcOrd="1" destOrd="0" parTransId="{652DCD0B-8737-40A8-B087-9AD8D0173B4E}" sibTransId="{CF441138-609A-49B2-B3CB-F3D5B26A2544}"/>
    <dgm:cxn modelId="{2F382856-0B33-426D-BC07-C49BDCA3348F}" type="presOf" srcId="{506AB3D9-6D3F-42A0-8F2F-6648CDD0486E}" destId="{BDDBD045-6649-4CBE-9E1D-CF89E7C6AC36}" srcOrd="1" destOrd="0" presId="urn:microsoft.com/office/officeart/2011/layout/CircleProcess"/>
    <dgm:cxn modelId="{FA788FAA-0434-49EB-9F07-660A3158F33D}" type="presOf" srcId="{FA7E3B8F-8E22-4555-A592-99784D7A9695}" destId="{F9B17996-2807-4B73-91F1-016945344B0D}" srcOrd="0" destOrd="0" presId="urn:microsoft.com/office/officeart/2011/layout/CircleProcess"/>
    <dgm:cxn modelId="{F07589C4-90FE-4548-9C6C-C852F329EF77}" type="presOf" srcId="{49265B2D-5CB4-4554-B2A0-5E19761CCB21}" destId="{5691D99F-D39D-4218-AC81-3A611D297F42}" srcOrd="0" destOrd="0" presId="urn:microsoft.com/office/officeart/2011/layout/CircleProcess"/>
    <dgm:cxn modelId="{AF1B64CB-CAA2-4F05-B4C3-B0EBDED8210E}" type="presOf" srcId="{1FA20DDB-0DDB-499B-8DAA-C33490037FDD}" destId="{1637423F-4A1B-4D53-B25E-48FC94855327}" srcOrd="0" destOrd="0" presId="urn:microsoft.com/office/officeart/2011/layout/CircleProcess"/>
    <dgm:cxn modelId="{F91163D2-07CA-46FF-A8CF-C30E2C174097}" type="presOf" srcId="{49265B2D-5CB4-4554-B2A0-5E19761CCB21}" destId="{45088141-356F-4A22-A668-DB8113FC3AA4}" srcOrd="1" destOrd="0" presId="urn:microsoft.com/office/officeart/2011/layout/CircleProcess"/>
    <dgm:cxn modelId="{52B4D5DC-EBC9-47B0-9E55-510AD8F31430}" type="presOf" srcId="{AC201A21-E056-4853-99FD-E3949F5255C3}" destId="{A1FABC11-18BE-496A-986F-FAC2506D109C}" srcOrd="0" destOrd="0" presId="urn:microsoft.com/office/officeart/2011/layout/CircleProcess"/>
    <dgm:cxn modelId="{7526B3E8-2903-40C8-8FB5-583B91AC4B91}" srcId="{AC201A21-E056-4853-99FD-E3949F5255C3}" destId="{1FA20DDB-0DDB-499B-8DAA-C33490037FDD}" srcOrd="3" destOrd="0" parTransId="{6DBAE8CF-78A1-4DC7-A7CB-F69CEDC10384}" sibTransId="{E04241F1-C457-4CE4-8C70-2DCB01A14DDB}"/>
    <dgm:cxn modelId="{44B7B434-AF0C-452D-B975-D0DBD76B6F2B}" type="presParOf" srcId="{A1FABC11-18BE-496A-986F-FAC2506D109C}" destId="{AEDADECC-3DF8-4049-B657-EFF5C098B58A}" srcOrd="0" destOrd="0" presId="urn:microsoft.com/office/officeart/2011/layout/CircleProcess"/>
    <dgm:cxn modelId="{A1FE60AF-3466-41B8-895F-A2BEDBBD50E1}" type="presParOf" srcId="{AEDADECC-3DF8-4049-B657-EFF5C098B58A}" destId="{285D3B5E-5998-4F2C-BB64-773FBBDFB17C}" srcOrd="0" destOrd="0" presId="urn:microsoft.com/office/officeart/2011/layout/CircleProcess"/>
    <dgm:cxn modelId="{90B491E0-F94B-4DC7-AC10-38ACD1287D77}" type="presParOf" srcId="{A1FABC11-18BE-496A-986F-FAC2506D109C}" destId="{A7B12E1F-1D07-443C-8790-8F44728B8586}" srcOrd="1" destOrd="0" presId="urn:microsoft.com/office/officeart/2011/layout/CircleProcess"/>
    <dgm:cxn modelId="{AE4F65B1-1417-407D-B9A0-DEFBDFE42D09}" type="presParOf" srcId="{A7B12E1F-1D07-443C-8790-8F44728B8586}" destId="{F9B17996-2807-4B73-91F1-016945344B0D}" srcOrd="0" destOrd="0" presId="urn:microsoft.com/office/officeart/2011/layout/CircleProcess"/>
    <dgm:cxn modelId="{49E46D91-C598-46B0-A3F3-F583554DA2FE}" type="presParOf" srcId="{A1FABC11-18BE-496A-986F-FAC2506D109C}" destId="{BD9E0F2E-B1C7-4887-B6A4-976CC2FAEC01}" srcOrd="2" destOrd="0" presId="urn:microsoft.com/office/officeart/2011/layout/CircleProcess"/>
    <dgm:cxn modelId="{3BB30FF4-A49C-4E05-B653-ACD2CA54C2C6}" type="presParOf" srcId="{A1FABC11-18BE-496A-986F-FAC2506D109C}" destId="{331758A9-8731-41E3-91E7-C17FC43D6E2A}" srcOrd="3" destOrd="0" presId="urn:microsoft.com/office/officeart/2011/layout/CircleProcess"/>
    <dgm:cxn modelId="{BBC24C9E-CC1A-41F1-8606-050385FCB379}" type="presParOf" srcId="{331758A9-8731-41E3-91E7-C17FC43D6E2A}" destId="{66B7A962-BADD-4263-95BA-146E9CD25611}" srcOrd="0" destOrd="0" presId="urn:microsoft.com/office/officeart/2011/layout/CircleProcess"/>
    <dgm:cxn modelId="{61D3ED11-C6E7-4726-843C-27F93B25A2BF}" type="presParOf" srcId="{A1FABC11-18BE-496A-986F-FAC2506D109C}" destId="{E7488C59-1A0B-4B54-9204-CD7AA7670BAA}" srcOrd="4" destOrd="0" presId="urn:microsoft.com/office/officeart/2011/layout/CircleProcess"/>
    <dgm:cxn modelId="{0D75EF5C-2410-4C14-901E-9A9C7C574015}" type="presParOf" srcId="{E7488C59-1A0B-4B54-9204-CD7AA7670BAA}" destId="{1637423F-4A1B-4D53-B25E-48FC94855327}" srcOrd="0" destOrd="0" presId="urn:microsoft.com/office/officeart/2011/layout/CircleProcess"/>
    <dgm:cxn modelId="{0A919878-E23E-49B4-8E59-DCB5069CC3DF}" type="presParOf" srcId="{A1FABC11-18BE-496A-986F-FAC2506D109C}" destId="{F98B8481-1907-4C91-AE67-1A997BDDD064}" srcOrd="5" destOrd="0" presId="urn:microsoft.com/office/officeart/2011/layout/CircleProcess"/>
    <dgm:cxn modelId="{0F6B93CA-C71A-47C5-A4C1-247B5FBDC848}" type="presParOf" srcId="{A1FABC11-18BE-496A-986F-FAC2506D109C}" destId="{A37258C7-13BE-479F-A0DA-112E8402B88C}" srcOrd="6" destOrd="0" presId="urn:microsoft.com/office/officeart/2011/layout/CircleProcess"/>
    <dgm:cxn modelId="{0EC02BAC-6D48-4E47-91F1-371731983D7D}" type="presParOf" srcId="{A37258C7-13BE-479F-A0DA-112E8402B88C}" destId="{A25F9D57-2246-4DA0-B4E5-6ED5F24FD721}" srcOrd="0" destOrd="0" presId="urn:microsoft.com/office/officeart/2011/layout/CircleProcess"/>
    <dgm:cxn modelId="{2C8BDEAE-030B-44B4-BB0D-361869C58DA2}" type="presParOf" srcId="{A1FABC11-18BE-496A-986F-FAC2506D109C}" destId="{EAC24AD9-B901-420A-BF52-1C7D6CF24BD2}" srcOrd="7" destOrd="0" presId="urn:microsoft.com/office/officeart/2011/layout/CircleProcess"/>
    <dgm:cxn modelId="{F36E3A93-01C2-4D75-9666-D697EC43FAC4}" type="presParOf" srcId="{EAC24AD9-B901-420A-BF52-1C7D6CF24BD2}" destId="{9CB717D7-4CE9-4759-8B9F-5C331619EB1A}" srcOrd="0" destOrd="0" presId="urn:microsoft.com/office/officeart/2011/layout/CircleProcess"/>
    <dgm:cxn modelId="{4C36556A-DB1A-410F-B992-FCEB8C226A28}" type="presParOf" srcId="{A1FABC11-18BE-496A-986F-FAC2506D109C}" destId="{BDDBD045-6649-4CBE-9E1D-CF89E7C6AC36}" srcOrd="8" destOrd="0" presId="urn:microsoft.com/office/officeart/2011/layout/CircleProcess"/>
    <dgm:cxn modelId="{5160DAC0-E16A-472A-B062-D22B9DE710E4}" type="presParOf" srcId="{A1FABC11-18BE-496A-986F-FAC2506D109C}" destId="{272AAB45-F295-4717-BF18-CC9FD3BE87FC}" srcOrd="9" destOrd="0" presId="urn:microsoft.com/office/officeart/2011/layout/CircleProcess"/>
    <dgm:cxn modelId="{53AC64E8-53FB-4451-BC86-433805903F5C}" type="presParOf" srcId="{272AAB45-F295-4717-BF18-CC9FD3BE87FC}" destId="{FFC45C73-28C7-468F-B296-0E673C8C5E70}" srcOrd="0" destOrd="0" presId="urn:microsoft.com/office/officeart/2011/layout/CircleProcess"/>
    <dgm:cxn modelId="{328F33A9-E1C1-4C40-8877-276AB948CD31}" type="presParOf" srcId="{A1FABC11-18BE-496A-986F-FAC2506D109C}" destId="{E72A59A7-4D38-431D-B87C-8F2B2E6D7575}" srcOrd="10" destOrd="0" presId="urn:microsoft.com/office/officeart/2011/layout/CircleProcess"/>
    <dgm:cxn modelId="{0EC83942-F7D3-4C7A-B623-2570A3DCCB33}" type="presParOf" srcId="{E72A59A7-4D38-431D-B87C-8F2B2E6D7575}" destId="{F5A563F2-0FA5-4F28-AE47-34C2D245BB76}" srcOrd="0" destOrd="0" presId="urn:microsoft.com/office/officeart/2011/layout/CircleProcess"/>
    <dgm:cxn modelId="{ECB0C752-37D6-4C1B-852A-41BACF28698C}" type="presParOf" srcId="{A1FABC11-18BE-496A-986F-FAC2506D109C}" destId="{5FA82CA4-6927-40B9-86F7-76BFDCD15505}" srcOrd="11" destOrd="0" presId="urn:microsoft.com/office/officeart/2011/layout/CircleProcess"/>
    <dgm:cxn modelId="{BC9DBEDF-6282-4D30-ADD4-C99757AE339E}" type="presParOf" srcId="{A1FABC11-18BE-496A-986F-FAC2506D109C}" destId="{729ABA6B-AF96-4470-8FDA-23B011A0B599}" srcOrd="12" destOrd="0" presId="urn:microsoft.com/office/officeart/2011/layout/CircleProcess"/>
    <dgm:cxn modelId="{53F5DE94-095F-425C-8DA2-5B37889188B8}" type="presParOf" srcId="{729ABA6B-AF96-4470-8FDA-23B011A0B599}" destId="{87A0517D-9D74-4C24-90EA-E49D7259C2A4}" srcOrd="0" destOrd="0" presId="urn:microsoft.com/office/officeart/2011/layout/CircleProcess"/>
    <dgm:cxn modelId="{F9F1B293-3911-4416-B95A-0081AC9E68B8}" type="presParOf" srcId="{A1FABC11-18BE-496A-986F-FAC2506D109C}" destId="{C933CDE4-7DCE-4BD3-BCD8-BEB95BE86A0C}" srcOrd="13" destOrd="0" presId="urn:microsoft.com/office/officeart/2011/layout/CircleProcess"/>
    <dgm:cxn modelId="{299AAAF7-2DF6-4BF5-9674-308444E82F93}" type="presParOf" srcId="{C933CDE4-7DCE-4BD3-BCD8-BEB95BE86A0C}" destId="{5691D99F-D39D-4218-AC81-3A611D297F42}" srcOrd="0" destOrd="0" presId="urn:microsoft.com/office/officeart/2011/layout/CircleProcess"/>
    <dgm:cxn modelId="{BAEAAD7E-9B6F-44EC-9026-34F1FF9F0DB5}" type="presParOf" srcId="{A1FABC11-18BE-496A-986F-FAC2506D109C}" destId="{45088141-356F-4A22-A668-DB8113FC3AA4}" srcOrd="14"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31A8A5-E7E9-442F-9ECE-32A87695DC6A}" type="doc">
      <dgm:prSet loTypeId="urn:microsoft.com/office/officeart/2005/8/layout/hProcess9" loCatId="process" qsTypeId="urn:microsoft.com/office/officeart/2005/8/quickstyle/simple2" qsCatId="simple" csTypeId="urn:microsoft.com/office/officeart/2005/8/colors/accent2_2" csCatId="accent2" phldr="1"/>
      <dgm:spPr/>
      <dgm:t>
        <a:bodyPr/>
        <a:lstStyle/>
        <a:p>
          <a:endParaRPr lang="en-US"/>
        </a:p>
      </dgm:t>
    </dgm:pt>
    <dgm:pt modelId="{56E3698A-A492-4832-93D3-E4A369B9391F}">
      <dgm:prSet/>
      <dgm:spPr/>
      <dgm:t>
        <a:bodyPr/>
        <a:lstStyle/>
        <a:p>
          <a:r>
            <a:rPr lang="en-US"/>
            <a:t>During surgery an incision is made in the center of your chest from below your neck to below your breastbone, called your sternum</a:t>
          </a:r>
        </a:p>
      </dgm:t>
    </dgm:pt>
    <dgm:pt modelId="{BD92A14F-74A3-4A50-BBB1-B8A37D068F48}" type="parTrans" cxnId="{2945EDB5-1869-4D16-824A-B77FDC2A350D}">
      <dgm:prSet/>
      <dgm:spPr/>
      <dgm:t>
        <a:bodyPr/>
        <a:lstStyle/>
        <a:p>
          <a:endParaRPr lang="en-US"/>
        </a:p>
      </dgm:t>
    </dgm:pt>
    <dgm:pt modelId="{F800D917-4864-46AF-8023-A1FC18291F12}" type="sibTrans" cxnId="{2945EDB5-1869-4D16-824A-B77FDC2A350D}">
      <dgm:prSet/>
      <dgm:spPr/>
      <dgm:t>
        <a:bodyPr/>
        <a:lstStyle/>
        <a:p>
          <a:endParaRPr lang="en-US"/>
        </a:p>
      </dgm:t>
    </dgm:pt>
    <dgm:pt modelId="{D14EF752-5D58-42FF-B8CA-AA198AF87136}">
      <dgm:prSet/>
      <dgm:spPr/>
      <dgm:t>
        <a:bodyPr/>
        <a:lstStyle/>
        <a:p>
          <a:r>
            <a:rPr lang="en-US"/>
            <a:t>After the surgery has been completed, your surgeon wires your breastbone back together</a:t>
          </a:r>
        </a:p>
      </dgm:t>
    </dgm:pt>
    <dgm:pt modelId="{90EAEE5B-D635-43A7-A543-C10A2EB9969A}" type="parTrans" cxnId="{B45129B9-EF5C-4C88-8F78-B050C0480B2D}">
      <dgm:prSet/>
      <dgm:spPr/>
      <dgm:t>
        <a:bodyPr/>
        <a:lstStyle/>
        <a:p>
          <a:endParaRPr lang="en-US"/>
        </a:p>
      </dgm:t>
    </dgm:pt>
    <dgm:pt modelId="{C0A12217-960C-4750-BCDC-AC81FACA668B}" type="sibTrans" cxnId="{B45129B9-EF5C-4C88-8F78-B050C0480B2D}">
      <dgm:prSet/>
      <dgm:spPr/>
      <dgm:t>
        <a:bodyPr/>
        <a:lstStyle/>
        <a:p>
          <a:endParaRPr lang="en-US"/>
        </a:p>
      </dgm:t>
    </dgm:pt>
    <dgm:pt modelId="{051DD8BC-8718-4A5F-8B36-23270F2805AB}">
      <dgm:prSet/>
      <dgm:spPr/>
      <dgm:t>
        <a:bodyPr/>
        <a:lstStyle/>
        <a:p>
          <a:r>
            <a:rPr lang="en-US"/>
            <a:t>These specially designed wires will remain in your chest</a:t>
          </a:r>
        </a:p>
      </dgm:t>
    </dgm:pt>
    <dgm:pt modelId="{9FE6E078-B5E0-4F25-8B7D-349C61EA7219}" type="parTrans" cxnId="{23D1B29D-284D-4320-879A-DD103E657BAB}">
      <dgm:prSet/>
      <dgm:spPr/>
      <dgm:t>
        <a:bodyPr/>
        <a:lstStyle/>
        <a:p>
          <a:endParaRPr lang="en-US"/>
        </a:p>
      </dgm:t>
    </dgm:pt>
    <dgm:pt modelId="{C35C1A0C-58B5-489A-8EC2-A2841020089C}" type="sibTrans" cxnId="{23D1B29D-284D-4320-879A-DD103E657BAB}">
      <dgm:prSet/>
      <dgm:spPr/>
      <dgm:t>
        <a:bodyPr/>
        <a:lstStyle/>
        <a:p>
          <a:endParaRPr lang="en-US"/>
        </a:p>
      </dgm:t>
    </dgm:pt>
    <dgm:pt modelId="{56883715-2271-4B22-98DE-80F1DD779B97}">
      <dgm:prSet/>
      <dgm:spPr/>
      <dgm:t>
        <a:bodyPr/>
        <a:lstStyle/>
        <a:p>
          <a:r>
            <a:rPr lang="en-US"/>
            <a:t>Your incision will be stitched together and covered with a dressing which will be changed by your nurse</a:t>
          </a:r>
        </a:p>
      </dgm:t>
    </dgm:pt>
    <dgm:pt modelId="{FF96054B-1348-41CA-831C-4F15A219CA43}" type="parTrans" cxnId="{EA064545-4459-4C27-9184-86661055F0BA}">
      <dgm:prSet/>
      <dgm:spPr/>
      <dgm:t>
        <a:bodyPr/>
        <a:lstStyle/>
        <a:p>
          <a:endParaRPr lang="en-US"/>
        </a:p>
      </dgm:t>
    </dgm:pt>
    <dgm:pt modelId="{6D784743-042F-40E9-8FCE-8AAFBA045E1D}" type="sibTrans" cxnId="{EA064545-4459-4C27-9184-86661055F0BA}">
      <dgm:prSet/>
      <dgm:spPr/>
      <dgm:t>
        <a:bodyPr/>
        <a:lstStyle/>
        <a:p>
          <a:endParaRPr lang="en-US"/>
        </a:p>
      </dgm:t>
    </dgm:pt>
    <dgm:pt modelId="{C36867F9-40E2-4C31-A062-94915A6D47E0}" type="pres">
      <dgm:prSet presAssocID="{1B31A8A5-E7E9-442F-9ECE-32A87695DC6A}" presName="CompostProcess" presStyleCnt="0">
        <dgm:presLayoutVars>
          <dgm:dir/>
          <dgm:resizeHandles val="exact"/>
        </dgm:presLayoutVars>
      </dgm:prSet>
      <dgm:spPr/>
    </dgm:pt>
    <dgm:pt modelId="{6F602771-6671-4D68-9B7E-AF99EC127BF8}" type="pres">
      <dgm:prSet presAssocID="{1B31A8A5-E7E9-442F-9ECE-32A87695DC6A}" presName="arrow" presStyleLbl="bgShp" presStyleIdx="0" presStyleCnt="1"/>
      <dgm:spPr/>
    </dgm:pt>
    <dgm:pt modelId="{31AD7059-4C96-4773-98AE-03B59C0FCAD8}" type="pres">
      <dgm:prSet presAssocID="{1B31A8A5-E7E9-442F-9ECE-32A87695DC6A}" presName="linearProcess" presStyleCnt="0"/>
      <dgm:spPr/>
    </dgm:pt>
    <dgm:pt modelId="{D5796622-3BDC-4613-B67B-45A0FC58B301}" type="pres">
      <dgm:prSet presAssocID="{56E3698A-A492-4832-93D3-E4A369B9391F}" presName="textNode" presStyleLbl="node1" presStyleIdx="0" presStyleCnt="4">
        <dgm:presLayoutVars>
          <dgm:bulletEnabled val="1"/>
        </dgm:presLayoutVars>
      </dgm:prSet>
      <dgm:spPr/>
    </dgm:pt>
    <dgm:pt modelId="{EE3591C1-B22F-4753-B0E2-397CE350251F}" type="pres">
      <dgm:prSet presAssocID="{F800D917-4864-46AF-8023-A1FC18291F12}" presName="sibTrans" presStyleCnt="0"/>
      <dgm:spPr/>
    </dgm:pt>
    <dgm:pt modelId="{22C4B633-8416-416C-98D2-FF93DD0CF8EE}" type="pres">
      <dgm:prSet presAssocID="{D14EF752-5D58-42FF-B8CA-AA198AF87136}" presName="textNode" presStyleLbl="node1" presStyleIdx="1" presStyleCnt="4">
        <dgm:presLayoutVars>
          <dgm:bulletEnabled val="1"/>
        </dgm:presLayoutVars>
      </dgm:prSet>
      <dgm:spPr/>
    </dgm:pt>
    <dgm:pt modelId="{7B510DEB-FD5E-45B2-B942-094D35B8AC66}" type="pres">
      <dgm:prSet presAssocID="{C0A12217-960C-4750-BCDC-AC81FACA668B}" presName="sibTrans" presStyleCnt="0"/>
      <dgm:spPr/>
    </dgm:pt>
    <dgm:pt modelId="{114D3FD7-6165-40E3-A475-FA78FDBDE93C}" type="pres">
      <dgm:prSet presAssocID="{051DD8BC-8718-4A5F-8B36-23270F2805AB}" presName="textNode" presStyleLbl="node1" presStyleIdx="2" presStyleCnt="4">
        <dgm:presLayoutVars>
          <dgm:bulletEnabled val="1"/>
        </dgm:presLayoutVars>
      </dgm:prSet>
      <dgm:spPr/>
    </dgm:pt>
    <dgm:pt modelId="{EE855413-2B87-4C2A-A5B6-0D10D4114F29}" type="pres">
      <dgm:prSet presAssocID="{C35C1A0C-58B5-489A-8EC2-A2841020089C}" presName="sibTrans" presStyleCnt="0"/>
      <dgm:spPr/>
    </dgm:pt>
    <dgm:pt modelId="{613899EF-4C7A-4D02-9ACE-29C359F4B4F9}" type="pres">
      <dgm:prSet presAssocID="{56883715-2271-4B22-98DE-80F1DD779B97}" presName="textNode" presStyleLbl="node1" presStyleIdx="3" presStyleCnt="4">
        <dgm:presLayoutVars>
          <dgm:bulletEnabled val="1"/>
        </dgm:presLayoutVars>
      </dgm:prSet>
      <dgm:spPr/>
    </dgm:pt>
  </dgm:ptLst>
  <dgm:cxnLst>
    <dgm:cxn modelId="{BF348B10-38D9-4D55-B20B-E49AE13F4E8F}" type="presOf" srcId="{56E3698A-A492-4832-93D3-E4A369B9391F}" destId="{D5796622-3BDC-4613-B67B-45A0FC58B301}" srcOrd="0" destOrd="0" presId="urn:microsoft.com/office/officeart/2005/8/layout/hProcess9"/>
    <dgm:cxn modelId="{A7137222-64E7-4F64-9B08-B9BB8797B320}" type="presOf" srcId="{1B31A8A5-E7E9-442F-9ECE-32A87695DC6A}" destId="{C36867F9-40E2-4C31-A062-94915A6D47E0}" srcOrd="0" destOrd="0" presId="urn:microsoft.com/office/officeart/2005/8/layout/hProcess9"/>
    <dgm:cxn modelId="{BEEBAB37-F344-4E87-8BE5-9DB86AF19065}" type="presOf" srcId="{D14EF752-5D58-42FF-B8CA-AA198AF87136}" destId="{22C4B633-8416-416C-98D2-FF93DD0CF8EE}" srcOrd="0" destOrd="0" presId="urn:microsoft.com/office/officeart/2005/8/layout/hProcess9"/>
    <dgm:cxn modelId="{EA064545-4459-4C27-9184-86661055F0BA}" srcId="{1B31A8A5-E7E9-442F-9ECE-32A87695DC6A}" destId="{56883715-2271-4B22-98DE-80F1DD779B97}" srcOrd="3" destOrd="0" parTransId="{FF96054B-1348-41CA-831C-4F15A219CA43}" sibTransId="{6D784743-042F-40E9-8FCE-8AAFBA045E1D}"/>
    <dgm:cxn modelId="{AC516451-5368-4E9C-9A3A-B578061EE91E}" type="presOf" srcId="{56883715-2271-4B22-98DE-80F1DD779B97}" destId="{613899EF-4C7A-4D02-9ACE-29C359F4B4F9}" srcOrd="0" destOrd="0" presId="urn:microsoft.com/office/officeart/2005/8/layout/hProcess9"/>
    <dgm:cxn modelId="{23D1B29D-284D-4320-879A-DD103E657BAB}" srcId="{1B31A8A5-E7E9-442F-9ECE-32A87695DC6A}" destId="{051DD8BC-8718-4A5F-8B36-23270F2805AB}" srcOrd="2" destOrd="0" parTransId="{9FE6E078-B5E0-4F25-8B7D-349C61EA7219}" sibTransId="{C35C1A0C-58B5-489A-8EC2-A2841020089C}"/>
    <dgm:cxn modelId="{2945EDB5-1869-4D16-824A-B77FDC2A350D}" srcId="{1B31A8A5-E7E9-442F-9ECE-32A87695DC6A}" destId="{56E3698A-A492-4832-93D3-E4A369B9391F}" srcOrd="0" destOrd="0" parTransId="{BD92A14F-74A3-4A50-BBB1-B8A37D068F48}" sibTransId="{F800D917-4864-46AF-8023-A1FC18291F12}"/>
    <dgm:cxn modelId="{B45129B9-EF5C-4C88-8F78-B050C0480B2D}" srcId="{1B31A8A5-E7E9-442F-9ECE-32A87695DC6A}" destId="{D14EF752-5D58-42FF-B8CA-AA198AF87136}" srcOrd="1" destOrd="0" parTransId="{90EAEE5B-D635-43A7-A543-C10A2EB9969A}" sibTransId="{C0A12217-960C-4750-BCDC-AC81FACA668B}"/>
    <dgm:cxn modelId="{222BAAEC-CB14-479E-A433-A5160C710D8D}" type="presOf" srcId="{051DD8BC-8718-4A5F-8B36-23270F2805AB}" destId="{114D3FD7-6165-40E3-A475-FA78FDBDE93C}" srcOrd="0" destOrd="0" presId="urn:microsoft.com/office/officeart/2005/8/layout/hProcess9"/>
    <dgm:cxn modelId="{2E0CB0B0-F017-4063-9CB4-540D2FBD8B2A}" type="presParOf" srcId="{C36867F9-40E2-4C31-A062-94915A6D47E0}" destId="{6F602771-6671-4D68-9B7E-AF99EC127BF8}" srcOrd="0" destOrd="0" presId="urn:microsoft.com/office/officeart/2005/8/layout/hProcess9"/>
    <dgm:cxn modelId="{8DF7ED23-CB7D-4BBE-93A4-55056AB97767}" type="presParOf" srcId="{C36867F9-40E2-4C31-A062-94915A6D47E0}" destId="{31AD7059-4C96-4773-98AE-03B59C0FCAD8}" srcOrd="1" destOrd="0" presId="urn:microsoft.com/office/officeart/2005/8/layout/hProcess9"/>
    <dgm:cxn modelId="{94CF5233-E5A5-4781-867F-04E2A87DD356}" type="presParOf" srcId="{31AD7059-4C96-4773-98AE-03B59C0FCAD8}" destId="{D5796622-3BDC-4613-B67B-45A0FC58B301}" srcOrd="0" destOrd="0" presId="urn:microsoft.com/office/officeart/2005/8/layout/hProcess9"/>
    <dgm:cxn modelId="{BDCC038D-2202-4B56-9453-95D5988FB065}" type="presParOf" srcId="{31AD7059-4C96-4773-98AE-03B59C0FCAD8}" destId="{EE3591C1-B22F-4753-B0E2-397CE350251F}" srcOrd="1" destOrd="0" presId="urn:microsoft.com/office/officeart/2005/8/layout/hProcess9"/>
    <dgm:cxn modelId="{A5919D65-0A06-44AF-B531-CACFE1230BFE}" type="presParOf" srcId="{31AD7059-4C96-4773-98AE-03B59C0FCAD8}" destId="{22C4B633-8416-416C-98D2-FF93DD0CF8EE}" srcOrd="2" destOrd="0" presId="urn:microsoft.com/office/officeart/2005/8/layout/hProcess9"/>
    <dgm:cxn modelId="{2A6BDDC9-1D09-4E44-93A4-018AA6EE45D3}" type="presParOf" srcId="{31AD7059-4C96-4773-98AE-03B59C0FCAD8}" destId="{7B510DEB-FD5E-45B2-B942-094D35B8AC66}" srcOrd="3" destOrd="0" presId="urn:microsoft.com/office/officeart/2005/8/layout/hProcess9"/>
    <dgm:cxn modelId="{E8B1129E-7C62-48F4-8AC3-C531AB533936}" type="presParOf" srcId="{31AD7059-4C96-4773-98AE-03B59C0FCAD8}" destId="{114D3FD7-6165-40E3-A475-FA78FDBDE93C}" srcOrd="4" destOrd="0" presId="urn:microsoft.com/office/officeart/2005/8/layout/hProcess9"/>
    <dgm:cxn modelId="{579EF01E-A2A8-4B8F-918A-251FA245CD16}" type="presParOf" srcId="{31AD7059-4C96-4773-98AE-03B59C0FCAD8}" destId="{EE855413-2B87-4C2A-A5B6-0D10D4114F29}" srcOrd="5" destOrd="0" presId="urn:microsoft.com/office/officeart/2005/8/layout/hProcess9"/>
    <dgm:cxn modelId="{E82265D3-E021-417F-AE40-26BD26453C2E}" type="presParOf" srcId="{31AD7059-4C96-4773-98AE-03B59C0FCAD8}" destId="{613899EF-4C7A-4D02-9ACE-29C359F4B4F9}" srcOrd="6"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9242A3-EE07-4A9E-9D9F-58BCF5F14448}" type="doc">
      <dgm:prSet loTypeId="urn:microsoft.com/office/officeart/2005/8/layout/vProcess5" loCatId="process" qsTypeId="urn:microsoft.com/office/officeart/2005/8/quickstyle/simple2" qsCatId="simple" csTypeId="urn:microsoft.com/office/officeart/2005/8/colors/accent2_5" csCatId="accent2" phldr="1"/>
      <dgm:spPr/>
      <dgm:t>
        <a:bodyPr/>
        <a:lstStyle/>
        <a:p>
          <a:endParaRPr lang="en-US"/>
        </a:p>
      </dgm:t>
    </dgm:pt>
    <dgm:pt modelId="{DB7B93E3-CE7B-4625-BCA8-689FEAA4CE79}">
      <dgm:prSet/>
      <dgm:spPr/>
      <dgm:t>
        <a:bodyPr/>
        <a:lstStyle/>
        <a:p>
          <a:r>
            <a:rPr lang="en-US"/>
            <a:t>The day of your surgery is called Post-op Day # Zero</a:t>
          </a:r>
        </a:p>
      </dgm:t>
    </dgm:pt>
    <dgm:pt modelId="{0C1649F5-2562-4433-AEBC-D8E7C2EA0B96}" type="parTrans" cxnId="{EEB3A866-1B53-491C-A235-947F81848EB6}">
      <dgm:prSet/>
      <dgm:spPr/>
      <dgm:t>
        <a:bodyPr/>
        <a:lstStyle/>
        <a:p>
          <a:endParaRPr lang="en-US"/>
        </a:p>
      </dgm:t>
    </dgm:pt>
    <dgm:pt modelId="{EE035477-E79D-4302-96FE-D8ACF4F4A2D0}" type="sibTrans" cxnId="{EEB3A866-1B53-491C-A235-947F81848EB6}">
      <dgm:prSet/>
      <dgm:spPr/>
      <dgm:t>
        <a:bodyPr/>
        <a:lstStyle/>
        <a:p>
          <a:endParaRPr lang="en-US"/>
        </a:p>
      </dgm:t>
    </dgm:pt>
    <dgm:pt modelId="{7316AE1C-225F-4727-8E71-64763956ED65}">
      <dgm:prSet/>
      <dgm:spPr/>
      <dgm:t>
        <a:bodyPr/>
        <a:lstStyle/>
        <a:p>
          <a:r>
            <a:rPr lang="en-US"/>
            <a:t>The goal is to come off the breathing machine</a:t>
          </a:r>
        </a:p>
      </dgm:t>
    </dgm:pt>
    <dgm:pt modelId="{94FE17F6-1136-4C69-AEAA-7B2AF97C808D}" type="parTrans" cxnId="{F99C2A32-F534-4576-BBD5-E1CD7699DE70}">
      <dgm:prSet/>
      <dgm:spPr/>
      <dgm:t>
        <a:bodyPr/>
        <a:lstStyle/>
        <a:p>
          <a:endParaRPr lang="en-US"/>
        </a:p>
      </dgm:t>
    </dgm:pt>
    <dgm:pt modelId="{ADA54774-6D34-4C0F-AE3A-D6A568F9E166}" type="sibTrans" cxnId="{F99C2A32-F534-4576-BBD5-E1CD7699DE70}">
      <dgm:prSet/>
      <dgm:spPr/>
      <dgm:t>
        <a:bodyPr/>
        <a:lstStyle/>
        <a:p>
          <a:endParaRPr lang="en-US"/>
        </a:p>
      </dgm:t>
    </dgm:pt>
    <dgm:pt modelId="{5E89133A-85AB-4F5D-A6DB-D2B6980E2248}">
      <dgm:prSet/>
      <dgm:spPr/>
      <dgm:t>
        <a:bodyPr/>
        <a:lstStyle/>
        <a:p>
          <a:r>
            <a:rPr lang="en-US"/>
            <a:t>If all criteria are met, you will be placed in a chair position while still in bed</a:t>
          </a:r>
        </a:p>
      </dgm:t>
    </dgm:pt>
    <dgm:pt modelId="{54830F8D-F015-4F5D-B348-EDEE4828F5F9}" type="parTrans" cxnId="{0DDF25B1-2DD3-44B9-ACCB-C36DC92C9C2C}">
      <dgm:prSet/>
      <dgm:spPr/>
      <dgm:t>
        <a:bodyPr/>
        <a:lstStyle/>
        <a:p>
          <a:endParaRPr lang="en-US"/>
        </a:p>
      </dgm:t>
    </dgm:pt>
    <dgm:pt modelId="{7E7B3552-3523-49EC-85F3-EAF3260EA55B}" type="sibTrans" cxnId="{0DDF25B1-2DD3-44B9-ACCB-C36DC92C9C2C}">
      <dgm:prSet/>
      <dgm:spPr/>
      <dgm:t>
        <a:bodyPr/>
        <a:lstStyle/>
        <a:p>
          <a:endParaRPr lang="en-US"/>
        </a:p>
      </dgm:t>
    </dgm:pt>
    <dgm:pt modelId="{F7C09469-EB88-438C-9291-246DE54D273F}">
      <dgm:prSet/>
      <dgm:spPr/>
      <dgm:t>
        <a:bodyPr/>
        <a:lstStyle/>
        <a:p>
          <a:r>
            <a:rPr lang="en-US"/>
            <a:t>If you can tolerate chair position in bed you may progress to a standing trial with your medical team assisting</a:t>
          </a:r>
        </a:p>
      </dgm:t>
    </dgm:pt>
    <dgm:pt modelId="{561BB0A7-7722-49C8-9288-D930F5972D34}" type="parTrans" cxnId="{12A706F1-3A86-4E9B-BA53-8B481F6CBCB1}">
      <dgm:prSet/>
      <dgm:spPr/>
      <dgm:t>
        <a:bodyPr/>
        <a:lstStyle/>
        <a:p>
          <a:endParaRPr lang="en-US"/>
        </a:p>
      </dgm:t>
    </dgm:pt>
    <dgm:pt modelId="{0357383B-84A3-4D36-A5E7-B4A2072005C0}" type="sibTrans" cxnId="{12A706F1-3A86-4E9B-BA53-8B481F6CBCB1}">
      <dgm:prSet/>
      <dgm:spPr/>
      <dgm:t>
        <a:bodyPr/>
        <a:lstStyle/>
        <a:p>
          <a:endParaRPr lang="en-US"/>
        </a:p>
      </dgm:t>
    </dgm:pt>
    <dgm:pt modelId="{606E307E-9F66-4EE3-8EE0-021E0FD16F2D}">
      <dgm:prSet/>
      <dgm:spPr/>
    </dgm:pt>
    <dgm:pt modelId="{2596E5F1-2767-4E22-9814-CFC385A1CAAB}" type="parTrans" cxnId="{61BA72DB-9BE6-4798-B495-CEA766D45C5B}">
      <dgm:prSet/>
      <dgm:spPr/>
      <dgm:t>
        <a:bodyPr/>
        <a:lstStyle/>
        <a:p>
          <a:endParaRPr lang="en-US"/>
        </a:p>
      </dgm:t>
    </dgm:pt>
    <dgm:pt modelId="{B3E3E9E2-4A8A-43EA-B4D1-79E6B04A94E4}" type="sibTrans" cxnId="{61BA72DB-9BE6-4798-B495-CEA766D45C5B}">
      <dgm:prSet/>
      <dgm:spPr/>
      <dgm:t>
        <a:bodyPr/>
        <a:lstStyle/>
        <a:p>
          <a:endParaRPr lang="en-US"/>
        </a:p>
      </dgm:t>
    </dgm:pt>
    <dgm:pt modelId="{135A2A23-F456-4A87-AD4F-C40F11E0A8B0}">
      <dgm:prSet phldr="0"/>
      <dgm:spPr/>
      <dgm:t>
        <a:bodyPr/>
        <a:lstStyle/>
        <a:p>
          <a:pPr rtl="0"/>
          <a:r>
            <a:rPr lang="en-US">
              <a:latin typeface="Arial"/>
            </a:rPr>
            <a:t> After surgery you will be woken up in Cardiovascular ICU (CVICU)</a:t>
          </a:r>
        </a:p>
      </dgm:t>
    </dgm:pt>
    <dgm:pt modelId="{5C827F45-C25E-4E2E-8AD1-B38C511EC3EF}" type="parTrans" cxnId="{FFDE9D13-CD2E-4B71-BAF9-795813BEA39F}">
      <dgm:prSet/>
      <dgm:spPr/>
    </dgm:pt>
    <dgm:pt modelId="{D70F78AD-6518-4DF9-AA2D-BB582D4016BE}" type="sibTrans" cxnId="{FFDE9D13-CD2E-4B71-BAF9-795813BEA39F}">
      <dgm:prSet/>
      <dgm:spPr/>
      <dgm:t>
        <a:bodyPr/>
        <a:lstStyle/>
        <a:p>
          <a:endParaRPr lang="en-US"/>
        </a:p>
      </dgm:t>
    </dgm:pt>
    <dgm:pt modelId="{178A9DD0-C977-4732-951C-00A25C5F8CF8}" type="pres">
      <dgm:prSet presAssocID="{DF9242A3-EE07-4A9E-9D9F-58BCF5F14448}" presName="outerComposite" presStyleCnt="0">
        <dgm:presLayoutVars>
          <dgm:chMax val="5"/>
          <dgm:dir/>
          <dgm:resizeHandles val="exact"/>
        </dgm:presLayoutVars>
      </dgm:prSet>
      <dgm:spPr/>
    </dgm:pt>
    <dgm:pt modelId="{DEC08605-9008-4E31-A346-85B9D74BB219}" type="pres">
      <dgm:prSet presAssocID="{DF9242A3-EE07-4A9E-9D9F-58BCF5F14448}" presName="dummyMaxCanvas" presStyleCnt="0">
        <dgm:presLayoutVars/>
      </dgm:prSet>
      <dgm:spPr/>
    </dgm:pt>
    <dgm:pt modelId="{40775C18-9AA1-4137-9230-9E424B63D1F0}" type="pres">
      <dgm:prSet presAssocID="{DF9242A3-EE07-4A9E-9D9F-58BCF5F14448}" presName="FiveNodes_1" presStyleLbl="node1" presStyleIdx="0" presStyleCnt="5">
        <dgm:presLayoutVars>
          <dgm:bulletEnabled val="1"/>
        </dgm:presLayoutVars>
      </dgm:prSet>
      <dgm:spPr/>
    </dgm:pt>
    <dgm:pt modelId="{D46A57C3-3A37-4453-B42D-0C00249C2BCC}" type="pres">
      <dgm:prSet presAssocID="{DF9242A3-EE07-4A9E-9D9F-58BCF5F14448}" presName="FiveNodes_2" presStyleLbl="node1" presStyleIdx="1" presStyleCnt="5">
        <dgm:presLayoutVars>
          <dgm:bulletEnabled val="1"/>
        </dgm:presLayoutVars>
      </dgm:prSet>
      <dgm:spPr/>
    </dgm:pt>
    <dgm:pt modelId="{B1C05CCB-E352-43E3-8C00-49219DECED02}" type="pres">
      <dgm:prSet presAssocID="{DF9242A3-EE07-4A9E-9D9F-58BCF5F14448}" presName="FiveNodes_3" presStyleLbl="node1" presStyleIdx="2" presStyleCnt="5">
        <dgm:presLayoutVars>
          <dgm:bulletEnabled val="1"/>
        </dgm:presLayoutVars>
      </dgm:prSet>
      <dgm:spPr/>
    </dgm:pt>
    <dgm:pt modelId="{7A3F71F5-323F-416E-A696-5CB95EFD5216}" type="pres">
      <dgm:prSet presAssocID="{DF9242A3-EE07-4A9E-9D9F-58BCF5F14448}" presName="FiveNodes_4" presStyleLbl="node1" presStyleIdx="3" presStyleCnt="5">
        <dgm:presLayoutVars>
          <dgm:bulletEnabled val="1"/>
        </dgm:presLayoutVars>
      </dgm:prSet>
      <dgm:spPr/>
    </dgm:pt>
    <dgm:pt modelId="{162B80E6-52AD-46E0-B6C8-930B51E1FD53}" type="pres">
      <dgm:prSet presAssocID="{DF9242A3-EE07-4A9E-9D9F-58BCF5F14448}" presName="FiveNodes_5" presStyleLbl="node1" presStyleIdx="4" presStyleCnt="5">
        <dgm:presLayoutVars>
          <dgm:bulletEnabled val="1"/>
        </dgm:presLayoutVars>
      </dgm:prSet>
      <dgm:spPr/>
    </dgm:pt>
    <dgm:pt modelId="{888A280B-0675-4DFC-863F-03E614B02081}" type="pres">
      <dgm:prSet presAssocID="{DF9242A3-EE07-4A9E-9D9F-58BCF5F14448}" presName="FiveConn_1-2" presStyleLbl="fgAccFollowNode1" presStyleIdx="0" presStyleCnt="4">
        <dgm:presLayoutVars>
          <dgm:bulletEnabled val="1"/>
        </dgm:presLayoutVars>
      </dgm:prSet>
      <dgm:spPr/>
    </dgm:pt>
    <dgm:pt modelId="{CAA6ADE2-6BD5-46C6-8724-B6855CA133CF}" type="pres">
      <dgm:prSet presAssocID="{DF9242A3-EE07-4A9E-9D9F-58BCF5F14448}" presName="FiveConn_2-3" presStyleLbl="fgAccFollowNode1" presStyleIdx="1" presStyleCnt="4">
        <dgm:presLayoutVars>
          <dgm:bulletEnabled val="1"/>
        </dgm:presLayoutVars>
      </dgm:prSet>
      <dgm:spPr/>
    </dgm:pt>
    <dgm:pt modelId="{A77178B1-CF05-4D46-9398-6630A1C21A06}" type="pres">
      <dgm:prSet presAssocID="{DF9242A3-EE07-4A9E-9D9F-58BCF5F14448}" presName="FiveConn_3-4" presStyleLbl="fgAccFollowNode1" presStyleIdx="2" presStyleCnt="4">
        <dgm:presLayoutVars>
          <dgm:bulletEnabled val="1"/>
        </dgm:presLayoutVars>
      </dgm:prSet>
      <dgm:spPr/>
    </dgm:pt>
    <dgm:pt modelId="{DFBA45EB-3C7E-4531-8946-AA5D5E7B1DCB}" type="pres">
      <dgm:prSet presAssocID="{DF9242A3-EE07-4A9E-9D9F-58BCF5F14448}" presName="FiveConn_4-5" presStyleLbl="fgAccFollowNode1" presStyleIdx="3" presStyleCnt="4">
        <dgm:presLayoutVars>
          <dgm:bulletEnabled val="1"/>
        </dgm:presLayoutVars>
      </dgm:prSet>
      <dgm:spPr/>
    </dgm:pt>
    <dgm:pt modelId="{5D32975D-35FF-4828-BF5B-E9E79A80E86A}" type="pres">
      <dgm:prSet presAssocID="{DF9242A3-EE07-4A9E-9D9F-58BCF5F14448}" presName="FiveNodes_1_text" presStyleLbl="node1" presStyleIdx="4" presStyleCnt="5">
        <dgm:presLayoutVars>
          <dgm:bulletEnabled val="1"/>
        </dgm:presLayoutVars>
      </dgm:prSet>
      <dgm:spPr/>
    </dgm:pt>
    <dgm:pt modelId="{410D0D1B-2351-434C-9C08-564394543AAB}" type="pres">
      <dgm:prSet presAssocID="{DF9242A3-EE07-4A9E-9D9F-58BCF5F14448}" presName="FiveNodes_2_text" presStyleLbl="node1" presStyleIdx="4" presStyleCnt="5">
        <dgm:presLayoutVars>
          <dgm:bulletEnabled val="1"/>
        </dgm:presLayoutVars>
      </dgm:prSet>
      <dgm:spPr/>
    </dgm:pt>
    <dgm:pt modelId="{052677C6-9E2A-44EE-AB76-6F4C7EEF3C4B}" type="pres">
      <dgm:prSet presAssocID="{DF9242A3-EE07-4A9E-9D9F-58BCF5F14448}" presName="FiveNodes_3_text" presStyleLbl="node1" presStyleIdx="4" presStyleCnt="5">
        <dgm:presLayoutVars>
          <dgm:bulletEnabled val="1"/>
        </dgm:presLayoutVars>
      </dgm:prSet>
      <dgm:spPr/>
    </dgm:pt>
    <dgm:pt modelId="{F8784474-5A2A-4318-91E2-A19C44818A0F}" type="pres">
      <dgm:prSet presAssocID="{DF9242A3-EE07-4A9E-9D9F-58BCF5F14448}" presName="FiveNodes_4_text" presStyleLbl="node1" presStyleIdx="4" presStyleCnt="5">
        <dgm:presLayoutVars>
          <dgm:bulletEnabled val="1"/>
        </dgm:presLayoutVars>
      </dgm:prSet>
      <dgm:spPr/>
    </dgm:pt>
    <dgm:pt modelId="{69E6F998-95A8-465C-823D-5A8CA696325E}" type="pres">
      <dgm:prSet presAssocID="{DF9242A3-EE07-4A9E-9D9F-58BCF5F14448}" presName="FiveNodes_5_text" presStyleLbl="node1" presStyleIdx="4" presStyleCnt="5">
        <dgm:presLayoutVars>
          <dgm:bulletEnabled val="1"/>
        </dgm:presLayoutVars>
      </dgm:prSet>
      <dgm:spPr/>
    </dgm:pt>
  </dgm:ptLst>
  <dgm:cxnLst>
    <dgm:cxn modelId="{FFDE9D13-CD2E-4B71-BAF9-795813BEA39F}" srcId="{DF9242A3-EE07-4A9E-9D9F-58BCF5F14448}" destId="{135A2A23-F456-4A87-AD4F-C40F11E0A8B0}" srcOrd="0" destOrd="0" parTransId="{5C827F45-C25E-4E2E-8AD1-B38C511EC3EF}" sibTransId="{D70F78AD-6518-4DF9-AA2D-BB582D4016BE}"/>
    <dgm:cxn modelId="{F4B91623-BDAD-4DE1-B0FA-A604A25C8EBD}" type="presOf" srcId="{7316AE1C-225F-4727-8E71-64763956ED65}" destId="{B1C05CCB-E352-43E3-8C00-49219DECED02}" srcOrd="0" destOrd="0" presId="urn:microsoft.com/office/officeart/2005/8/layout/vProcess5"/>
    <dgm:cxn modelId="{F99C2A32-F534-4576-BBD5-E1CD7699DE70}" srcId="{DF9242A3-EE07-4A9E-9D9F-58BCF5F14448}" destId="{7316AE1C-225F-4727-8E71-64763956ED65}" srcOrd="2" destOrd="0" parTransId="{94FE17F6-1136-4C69-AEAA-7B2AF97C808D}" sibTransId="{ADA54774-6D34-4C0F-AE3A-D6A568F9E166}"/>
    <dgm:cxn modelId="{B61BF635-7B94-47E0-B0E1-3D002B46DEA3}" type="presOf" srcId="{5E89133A-85AB-4F5D-A6DB-D2B6980E2248}" destId="{7A3F71F5-323F-416E-A696-5CB95EFD5216}" srcOrd="0" destOrd="0" presId="urn:microsoft.com/office/officeart/2005/8/layout/vProcess5"/>
    <dgm:cxn modelId="{AD411239-438E-442E-8C86-3FE276F61F35}" type="presOf" srcId="{D70F78AD-6518-4DF9-AA2D-BB582D4016BE}" destId="{888A280B-0675-4DFC-863F-03E614B02081}" srcOrd="0" destOrd="0" presId="urn:microsoft.com/office/officeart/2005/8/layout/vProcess5"/>
    <dgm:cxn modelId="{A812583C-037B-434C-9A5C-0C56D5C86555}" type="presOf" srcId="{DB7B93E3-CE7B-4625-BCA8-689FEAA4CE79}" destId="{D46A57C3-3A37-4453-B42D-0C00249C2BCC}" srcOrd="0" destOrd="0" presId="urn:microsoft.com/office/officeart/2005/8/layout/vProcess5"/>
    <dgm:cxn modelId="{EEB3A866-1B53-491C-A235-947F81848EB6}" srcId="{DF9242A3-EE07-4A9E-9D9F-58BCF5F14448}" destId="{DB7B93E3-CE7B-4625-BCA8-689FEAA4CE79}" srcOrd="1" destOrd="0" parTransId="{0C1649F5-2562-4433-AEBC-D8E7C2EA0B96}" sibTransId="{EE035477-E79D-4302-96FE-D8ACF4F4A2D0}"/>
    <dgm:cxn modelId="{B73A3254-AD1B-4BA0-B34E-CF419B089195}" type="presOf" srcId="{7E7B3552-3523-49EC-85F3-EAF3260EA55B}" destId="{DFBA45EB-3C7E-4531-8946-AA5D5E7B1DCB}" srcOrd="0" destOrd="0" presId="urn:microsoft.com/office/officeart/2005/8/layout/vProcess5"/>
    <dgm:cxn modelId="{B5A19B55-1B44-4AB7-887F-27D976612F62}" type="presOf" srcId="{ADA54774-6D34-4C0F-AE3A-D6A568F9E166}" destId="{A77178B1-CF05-4D46-9398-6630A1C21A06}" srcOrd="0" destOrd="0" presId="urn:microsoft.com/office/officeart/2005/8/layout/vProcess5"/>
    <dgm:cxn modelId="{A293E27A-126B-41A5-95DC-EE0E3C2591C9}" type="presOf" srcId="{5E89133A-85AB-4F5D-A6DB-D2B6980E2248}" destId="{F8784474-5A2A-4318-91E2-A19C44818A0F}" srcOrd="1" destOrd="0" presId="urn:microsoft.com/office/officeart/2005/8/layout/vProcess5"/>
    <dgm:cxn modelId="{AADBBF8A-9001-450A-B7AB-6072765A9FEF}" type="presOf" srcId="{135A2A23-F456-4A87-AD4F-C40F11E0A8B0}" destId="{40775C18-9AA1-4137-9230-9E424B63D1F0}" srcOrd="0" destOrd="0" presId="urn:microsoft.com/office/officeart/2005/8/layout/vProcess5"/>
    <dgm:cxn modelId="{C1EC118E-5607-40FC-8529-EAFC02AFFD8B}" type="presOf" srcId="{F7C09469-EB88-438C-9291-246DE54D273F}" destId="{162B80E6-52AD-46E0-B6C8-930B51E1FD53}" srcOrd="0" destOrd="0" presId="urn:microsoft.com/office/officeart/2005/8/layout/vProcess5"/>
    <dgm:cxn modelId="{46037D98-DCF1-4E44-83E8-76803654A1F6}" type="presOf" srcId="{7316AE1C-225F-4727-8E71-64763956ED65}" destId="{052677C6-9E2A-44EE-AB76-6F4C7EEF3C4B}" srcOrd="1" destOrd="0" presId="urn:microsoft.com/office/officeart/2005/8/layout/vProcess5"/>
    <dgm:cxn modelId="{0DDF25B1-2DD3-44B9-ACCB-C36DC92C9C2C}" srcId="{DF9242A3-EE07-4A9E-9D9F-58BCF5F14448}" destId="{5E89133A-85AB-4F5D-A6DB-D2B6980E2248}" srcOrd="3" destOrd="0" parTransId="{54830F8D-F015-4F5D-B348-EDEE4828F5F9}" sibTransId="{7E7B3552-3523-49EC-85F3-EAF3260EA55B}"/>
    <dgm:cxn modelId="{21FF0ED1-1AB2-4759-AB0A-2D86BD284F71}" type="presOf" srcId="{135A2A23-F456-4A87-AD4F-C40F11E0A8B0}" destId="{5D32975D-35FF-4828-BF5B-E9E79A80E86A}" srcOrd="1" destOrd="0" presId="urn:microsoft.com/office/officeart/2005/8/layout/vProcess5"/>
    <dgm:cxn modelId="{61BA72DB-9BE6-4798-B495-CEA766D45C5B}" srcId="{DF9242A3-EE07-4A9E-9D9F-58BCF5F14448}" destId="{606E307E-9F66-4EE3-8EE0-021E0FD16F2D}" srcOrd="5" destOrd="0" parTransId="{2596E5F1-2767-4E22-9814-CFC385A1CAAB}" sibTransId="{B3E3E9E2-4A8A-43EA-B4D1-79E6B04A94E4}"/>
    <dgm:cxn modelId="{B9C8D1DD-BFAF-4EF7-AA51-86D83C3EA211}" type="presOf" srcId="{EE035477-E79D-4302-96FE-D8ACF4F4A2D0}" destId="{CAA6ADE2-6BD5-46C6-8724-B6855CA133CF}" srcOrd="0" destOrd="0" presId="urn:microsoft.com/office/officeart/2005/8/layout/vProcess5"/>
    <dgm:cxn modelId="{7493F6EC-ED6F-4688-BD3B-B0F8E5FC4703}" type="presOf" srcId="{F7C09469-EB88-438C-9291-246DE54D273F}" destId="{69E6F998-95A8-465C-823D-5A8CA696325E}" srcOrd="1" destOrd="0" presId="urn:microsoft.com/office/officeart/2005/8/layout/vProcess5"/>
    <dgm:cxn modelId="{12A706F1-3A86-4E9B-BA53-8B481F6CBCB1}" srcId="{DF9242A3-EE07-4A9E-9D9F-58BCF5F14448}" destId="{F7C09469-EB88-438C-9291-246DE54D273F}" srcOrd="4" destOrd="0" parTransId="{561BB0A7-7722-49C8-9288-D930F5972D34}" sibTransId="{0357383B-84A3-4D36-A5E7-B4A2072005C0}"/>
    <dgm:cxn modelId="{79FF1EF9-DFFF-45E9-BF7A-35A3308A9250}" type="presOf" srcId="{DB7B93E3-CE7B-4625-BCA8-689FEAA4CE79}" destId="{410D0D1B-2351-434C-9C08-564394543AAB}" srcOrd="1" destOrd="0" presId="urn:microsoft.com/office/officeart/2005/8/layout/vProcess5"/>
    <dgm:cxn modelId="{7945EFF9-D640-4978-92F7-A5F9FCAC39A7}" type="presOf" srcId="{DF9242A3-EE07-4A9E-9D9F-58BCF5F14448}" destId="{178A9DD0-C977-4732-951C-00A25C5F8CF8}" srcOrd="0" destOrd="0" presId="urn:microsoft.com/office/officeart/2005/8/layout/vProcess5"/>
    <dgm:cxn modelId="{D9293DFE-5E24-46CE-B6F7-EE649CB8F23C}" type="presParOf" srcId="{178A9DD0-C977-4732-951C-00A25C5F8CF8}" destId="{DEC08605-9008-4E31-A346-85B9D74BB219}" srcOrd="0" destOrd="0" presId="urn:microsoft.com/office/officeart/2005/8/layout/vProcess5"/>
    <dgm:cxn modelId="{BC57ADBE-F8F9-41F6-9B1E-F75C30D78ED1}" type="presParOf" srcId="{178A9DD0-C977-4732-951C-00A25C5F8CF8}" destId="{40775C18-9AA1-4137-9230-9E424B63D1F0}" srcOrd="1" destOrd="0" presId="urn:microsoft.com/office/officeart/2005/8/layout/vProcess5"/>
    <dgm:cxn modelId="{B0A421E6-E106-4CD0-99E7-A95C5D1D3038}" type="presParOf" srcId="{178A9DD0-C977-4732-951C-00A25C5F8CF8}" destId="{D46A57C3-3A37-4453-B42D-0C00249C2BCC}" srcOrd="2" destOrd="0" presId="urn:microsoft.com/office/officeart/2005/8/layout/vProcess5"/>
    <dgm:cxn modelId="{8465F24D-6698-4084-AE95-13AA8BC4906F}" type="presParOf" srcId="{178A9DD0-C977-4732-951C-00A25C5F8CF8}" destId="{B1C05CCB-E352-43E3-8C00-49219DECED02}" srcOrd="3" destOrd="0" presId="urn:microsoft.com/office/officeart/2005/8/layout/vProcess5"/>
    <dgm:cxn modelId="{DE2FE898-0822-4111-B198-3EFA34422810}" type="presParOf" srcId="{178A9DD0-C977-4732-951C-00A25C5F8CF8}" destId="{7A3F71F5-323F-416E-A696-5CB95EFD5216}" srcOrd="4" destOrd="0" presId="urn:microsoft.com/office/officeart/2005/8/layout/vProcess5"/>
    <dgm:cxn modelId="{75EA475F-D858-40E6-8633-F64C42F3E5F6}" type="presParOf" srcId="{178A9DD0-C977-4732-951C-00A25C5F8CF8}" destId="{162B80E6-52AD-46E0-B6C8-930B51E1FD53}" srcOrd="5" destOrd="0" presId="urn:microsoft.com/office/officeart/2005/8/layout/vProcess5"/>
    <dgm:cxn modelId="{82F5AE8E-3C3C-4950-B028-FE2AC60B89A7}" type="presParOf" srcId="{178A9DD0-C977-4732-951C-00A25C5F8CF8}" destId="{888A280B-0675-4DFC-863F-03E614B02081}" srcOrd="6" destOrd="0" presId="urn:microsoft.com/office/officeart/2005/8/layout/vProcess5"/>
    <dgm:cxn modelId="{179B7EC1-CA76-40FD-A944-64DC615FC40A}" type="presParOf" srcId="{178A9DD0-C977-4732-951C-00A25C5F8CF8}" destId="{CAA6ADE2-6BD5-46C6-8724-B6855CA133CF}" srcOrd="7" destOrd="0" presId="urn:microsoft.com/office/officeart/2005/8/layout/vProcess5"/>
    <dgm:cxn modelId="{545BE586-5D77-4D08-90D5-DD38B601B8DC}" type="presParOf" srcId="{178A9DD0-C977-4732-951C-00A25C5F8CF8}" destId="{A77178B1-CF05-4D46-9398-6630A1C21A06}" srcOrd="8" destOrd="0" presId="urn:microsoft.com/office/officeart/2005/8/layout/vProcess5"/>
    <dgm:cxn modelId="{44105023-2044-48E4-BCC0-9C20A6838E12}" type="presParOf" srcId="{178A9DD0-C977-4732-951C-00A25C5F8CF8}" destId="{DFBA45EB-3C7E-4531-8946-AA5D5E7B1DCB}" srcOrd="9" destOrd="0" presId="urn:microsoft.com/office/officeart/2005/8/layout/vProcess5"/>
    <dgm:cxn modelId="{44E732E5-707C-4492-9268-A60E0652EC8E}" type="presParOf" srcId="{178A9DD0-C977-4732-951C-00A25C5F8CF8}" destId="{5D32975D-35FF-4828-BF5B-E9E79A80E86A}" srcOrd="10" destOrd="0" presId="urn:microsoft.com/office/officeart/2005/8/layout/vProcess5"/>
    <dgm:cxn modelId="{E0B303DB-1297-4B6E-96D7-476060BDF633}" type="presParOf" srcId="{178A9DD0-C977-4732-951C-00A25C5F8CF8}" destId="{410D0D1B-2351-434C-9C08-564394543AAB}" srcOrd="11" destOrd="0" presId="urn:microsoft.com/office/officeart/2005/8/layout/vProcess5"/>
    <dgm:cxn modelId="{BB7DFA3B-3470-4291-8C0D-4349F178560D}" type="presParOf" srcId="{178A9DD0-C977-4732-951C-00A25C5F8CF8}" destId="{052677C6-9E2A-44EE-AB76-6F4C7EEF3C4B}" srcOrd="12" destOrd="0" presId="urn:microsoft.com/office/officeart/2005/8/layout/vProcess5"/>
    <dgm:cxn modelId="{D44021F0-595C-43CF-914A-A7EC4FC483D5}" type="presParOf" srcId="{178A9DD0-C977-4732-951C-00A25C5F8CF8}" destId="{F8784474-5A2A-4318-91E2-A19C44818A0F}" srcOrd="13" destOrd="0" presId="urn:microsoft.com/office/officeart/2005/8/layout/vProcess5"/>
    <dgm:cxn modelId="{A6383740-D74A-472A-A221-F6BD485FF538}" type="presParOf" srcId="{178A9DD0-C977-4732-951C-00A25C5F8CF8}" destId="{69E6F998-95A8-465C-823D-5A8CA696325E}"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9242A3-EE07-4A9E-9D9F-58BCF5F14448}" type="doc">
      <dgm:prSet loTypeId="urn:microsoft.com/office/officeart/2005/8/layout/vProcess5" loCatId="process" qsTypeId="urn:microsoft.com/office/officeart/2005/8/quickstyle/simple2" qsCatId="simple" csTypeId="urn:microsoft.com/office/officeart/2005/8/colors/accent2_5" csCatId="accent2" phldr="1"/>
      <dgm:spPr/>
      <dgm:t>
        <a:bodyPr/>
        <a:lstStyle/>
        <a:p>
          <a:endParaRPr lang="en-US"/>
        </a:p>
      </dgm:t>
    </dgm:pt>
    <dgm:pt modelId="{DB7B93E3-CE7B-4625-BCA8-689FEAA4CE79}">
      <dgm:prSet/>
      <dgm:spPr/>
      <dgm:t>
        <a:bodyPr/>
        <a:lstStyle/>
        <a:p>
          <a:r>
            <a:rPr lang="en-US"/>
            <a:t>The day after surgery is called Post-op Day # One</a:t>
          </a:r>
        </a:p>
      </dgm:t>
    </dgm:pt>
    <dgm:pt modelId="{0C1649F5-2562-4433-AEBC-D8E7C2EA0B96}" type="parTrans" cxnId="{EEB3A866-1B53-491C-A235-947F81848EB6}">
      <dgm:prSet/>
      <dgm:spPr/>
      <dgm:t>
        <a:bodyPr/>
        <a:lstStyle/>
        <a:p>
          <a:endParaRPr lang="en-US"/>
        </a:p>
      </dgm:t>
    </dgm:pt>
    <dgm:pt modelId="{EE035477-E79D-4302-96FE-D8ACF4F4A2D0}" type="sibTrans" cxnId="{EEB3A866-1B53-491C-A235-947F81848EB6}">
      <dgm:prSet/>
      <dgm:spPr/>
      <dgm:t>
        <a:bodyPr/>
        <a:lstStyle/>
        <a:p>
          <a:endParaRPr lang="en-US"/>
        </a:p>
      </dgm:t>
    </dgm:pt>
    <dgm:pt modelId="{7316AE1C-225F-4727-8E71-64763956ED65}">
      <dgm:prSet/>
      <dgm:spPr/>
      <dgm:t>
        <a:bodyPr/>
        <a:lstStyle/>
        <a:p>
          <a:r>
            <a:rPr lang="en-US"/>
            <a:t>If all criteria are met, you will walk with nursing prior to breakfast</a:t>
          </a:r>
        </a:p>
      </dgm:t>
    </dgm:pt>
    <dgm:pt modelId="{94FE17F6-1136-4C69-AEAA-7B2AF97C808D}" type="parTrans" cxnId="{F99C2A32-F534-4576-BBD5-E1CD7699DE70}">
      <dgm:prSet/>
      <dgm:spPr/>
      <dgm:t>
        <a:bodyPr/>
        <a:lstStyle/>
        <a:p>
          <a:endParaRPr lang="en-US"/>
        </a:p>
      </dgm:t>
    </dgm:pt>
    <dgm:pt modelId="{ADA54774-6D34-4C0F-AE3A-D6A568F9E166}" type="sibTrans" cxnId="{F99C2A32-F534-4576-BBD5-E1CD7699DE70}">
      <dgm:prSet/>
      <dgm:spPr/>
      <dgm:t>
        <a:bodyPr/>
        <a:lstStyle/>
        <a:p>
          <a:endParaRPr lang="en-US"/>
        </a:p>
      </dgm:t>
    </dgm:pt>
    <dgm:pt modelId="{5E89133A-85AB-4F5D-A6DB-D2B6980E2248}">
      <dgm:prSet/>
      <dgm:spPr/>
      <dgm:t>
        <a:bodyPr/>
        <a:lstStyle/>
        <a:p>
          <a:r>
            <a:rPr lang="en-US"/>
            <a:t>The goal will be out of bed and in the chair for most of the day</a:t>
          </a:r>
        </a:p>
      </dgm:t>
    </dgm:pt>
    <dgm:pt modelId="{54830F8D-F015-4F5D-B348-EDEE4828F5F9}" type="parTrans" cxnId="{0DDF25B1-2DD3-44B9-ACCB-C36DC92C9C2C}">
      <dgm:prSet/>
      <dgm:spPr/>
      <dgm:t>
        <a:bodyPr/>
        <a:lstStyle/>
        <a:p>
          <a:endParaRPr lang="en-US"/>
        </a:p>
      </dgm:t>
    </dgm:pt>
    <dgm:pt modelId="{7E7B3552-3523-49EC-85F3-EAF3260EA55B}" type="sibTrans" cxnId="{0DDF25B1-2DD3-44B9-ACCB-C36DC92C9C2C}">
      <dgm:prSet/>
      <dgm:spPr/>
      <dgm:t>
        <a:bodyPr/>
        <a:lstStyle/>
        <a:p>
          <a:endParaRPr lang="en-US"/>
        </a:p>
      </dgm:t>
    </dgm:pt>
    <dgm:pt modelId="{606E307E-9F66-4EE3-8EE0-021E0FD16F2D}">
      <dgm:prSet/>
      <dgm:spPr/>
      <dgm:t>
        <a:bodyPr/>
        <a:lstStyle/>
        <a:p>
          <a:r>
            <a:rPr lang="en-US"/>
            <a:t>Everyone progresses at a different rate post-operatively so do not be discouraged if you don’t meet this criteria right away</a:t>
          </a:r>
        </a:p>
      </dgm:t>
    </dgm:pt>
    <dgm:pt modelId="{2596E5F1-2767-4E22-9814-CFC385A1CAAB}" type="parTrans" cxnId="{61BA72DB-9BE6-4798-B495-CEA766D45C5B}">
      <dgm:prSet/>
      <dgm:spPr/>
      <dgm:t>
        <a:bodyPr/>
        <a:lstStyle/>
        <a:p>
          <a:endParaRPr lang="en-US"/>
        </a:p>
      </dgm:t>
    </dgm:pt>
    <dgm:pt modelId="{B3E3E9E2-4A8A-43EA-B4D1-79E6B04A94E4}" type="sibTrans" cxnId="{61BA72DB-9BE6-4798-B495-CEA766D45C5B}">
      <dgm:prSet/>
      <dgm:spPr/>
      <dgm:t>
        <a:bodyPr/>
        <a:lstStyle/>
        <a:p>
          <a:endParaRPr lang="en-US"/>
        </a:p>
      </dgm:t>
    </dgm:pt>
    <dgm:pt modelId="{178A9DD0-C977-4732-951C-00A25C5F8CF8}" type="pres">
      <dgm:prSet presAssocID="{DF9242A3-EE07-4A9E-9D9F-58BCF5F14448}" presName="outerComposite" presStyleCnt="0">
        <dgm:presLayoutVars>
          <dgm:chMax val="5"/>
          <dgm:dir/>
          <dgm:resizeHandles val="exact"/>
        </dgm:presLayoutVars>
      </dgm:prSet>
      <dgm:spPr/>
    </dgm:pt>
    <dgm:pt modelId="{DEC08605-9008-4E31-A346-85B9D74BB219}" type="pres">
      <dgm:prSet presAssocID="{DF9242A3-EE07-4A9E-9D9F-58BCF5F14448}" presName="dummyMaxCanvas" presStyleCnt="0">
        <dgm:presLayoutVars/>
      </dgm:prSet>
      <dgm:spPr/>
    </dgm:pt>
    <dgm:pt modelId="{EC33BC17-7777-4702-B2A7-17B67F9DE121}" type="pres">
      <dgm:prSet presAssocID="{DF9242A3-EE07-4A9E-9D9F-58BCF5F14448}" presName="FourNodes_1" presStyleLbl="node1" presStyleIdx="0" presStyleCnt="4">
        <dgm:presLayoutVars>
          <dgm:bulletEnabled val="1"/>
        </dgm:presLayoutVars>
      </dgm:prSet>
      <dgm:spPr/>
    </dgm:pt>
    <dgm:pt modelId="{099C1C0D-492C-456D-BCD2-F970191D7377}" type="pres">
      <dgm:prSet presAssocID="{DF9242A3-EE07-4A9E-9D9F-58BCF5F14448}" presName="FourNodes_2" presStyleLbl="node1" presStyleIdx="1" presStyleCnt="4">
        <dgm:presLayoutVars>
          <dgm:bulletEnabled val="1"/>
        </dgm:presLayoutVars>
      </dgm:prSet>
      <dgm:spPr/>
    </dgm:pt>
    <dgm:pt modelId="{6DFD9695-ECCD-4DAB-B9DF-F759F8944D38}" type="pres">
      <dgm:prSet presAssocID="{DF9242A3-EE07-4A9E-9D9F-58BCF5F14448}" presName="FourNodes_3" presStyleLbl="node1" presStyleIdx="2" presStyleCnt="4">
        <dgm:presLayoutVars>
          <dgm:bulletEnabled val="1"/>
        </dgm:presLayoutVars>
      </dgm:prSet>
      <dgm:spPr/>
    </dgm:pt>
    <dgm:pt modelId="{4EE255D6-AAE6-40F7-BF19-87AB859BF6D9}" type="pres">
      <dgm:prSet presAssocID="{DF9242A3-EE07-4A9E-9D9F-58BCF5F14448}" presName="FourNodes_4" presStyleLbl="node1" presStyleIdx="3" presStyleCnt="4">
        <dgm:presLayoutVars>
          <dgm:bulletEnabled val="1"/>
        </dgm:presLayoutVars>
      </dgm:prSet>
      <dgm:spPr/>
    </dgm:pt>
    <dgm:pt modelId="{F0F4E8F8-453F-473D-8BA2-C84AE0E48ED9}" type="pres">
      <dgm:prSet presAssocID="{DF9242A3-EE07-4A9E-9D9F-58BCF5F14448}" presName="FourConn_1-2" presStyleLbl="fgAccFollowNode1" presStyleIdx="0" presStyleCnt="3">
        <dgm:presLayoutVars>
          <dgm:bulletEnabled val="1"/>
        </dgm:presLayoutVars>
      </dgm:prSet>
      <dgm:spPr/>
    </dgm:pt>
    <dgm:pt modelId="{E09D8434-0EF3-4BAA-A754-F69EAEBA469C}" type="pres">
      <dgm:prSet presAssocID="{DF9242A3-EE07-4A9E-9D9F-58BCF5F14448}" presName="FourConn_2-3" presStyleLbl="fgAccFollowNode1" presStyleIdx="1" presStyleCnt="3">
        <dgm:presLayoutVars>
          <dgm:bulletEnabled val="1"/>
        </dgm:presLayoutVars>
      </dgm:prSet>
      <dgm:spPr/>
    </dgm:pt>
    <dgm:pt modelId="{22F10663-4427-4875-A924-5083A468D513}" type="pres">
      <dgm:prSet presAssocID="{DF9242A3-EE07-4A9E-9D9F-58BCF5F14448}" presName="FourConn_3-4" presStyleLbl="fgAccFollowNode1" presStyleIdx="2" presStyleCnt="3">
        <dgm:presLayoutVars>
          <dgm:bulletEnabled val="1"/>
        </dgm:presLayoutVars>
      </dgm:prSet>
      <dgm:spPr/>
    </dgm:pt>
    <dgm:pt modelId="{54BE0629-DDB3-435C-9817-7811FDB78F7F}" type="pres">
      <dgm:prSet presAssocID="{DF9242A3-EE07-4A9E-9D9F-58BCF5F14448}" presName="FourNodes_1_text" presStyleLbl="node1" presStyleIdx="3" presStyleCnt="4">
        <dgm:presLayoutVars>
          <dgm:bulletEnabled val="1"/>
        </dgm:presLayoutVars>
      </dgm:prSet>
      <dgm:spPr/>
    </dgm:pt>
    <dgm:pt modelId="{03DC5107-97B1-4224-B2DE-74BA9E1963D7}" type="pres">
      <dgm:prSet presAssocID="{DF9242A3-EE07-4A9E-9D9F-58BCF5F14448}" presName="FourNodes_2_text" presStyleLbl="node1" presStyleIdx="3" presStyleCnt="4">
        <dgm:presLayoutVars>
          <dgm:bulletEnabled val="1"/>
        </dgm:presLayoutVars>
      </dgm:prSet>
      <dgm:spPr/>
    </dgm:pt>
    <dgm:pt modelId="{87118E49-4433-48BE-BCCB-B95F1DAE39BC}" type="pres">
      <dgm:prSet presAssocID="{DF9242A3-EE07-4A9E-9D9F-58BCF5F14448}" presName="FourNodes_3_text" presStyleLbl="node1" presStyleIdx="3" presStyleCnt="4">
        <dgm:presLayoutVars>
          <dgm:bulletEnabled val="1"/>
        </dgm:presLayoutVars>
      </dgm:prSet>
      <dgm:spPr/>
    </dgm:pt>
    <dgm:pt modelId="{DF6E8AA3-6CFA-42C2-9788-F2946D0799D2}" type="pres">
      <dgm:prSet presAssocID="{DF9242A3-EE07-4A9E-9D9F-58BCF5F14448}" presName="FourNodes_4_text" presStyleLbl="node1" presStyleIdx="3" presStyleCnt="4">
        <dgm:presLayoutVars>
          <dgm:bulletEnabled val="1"/>
        </dgm:presLayoutVars>
      </dgm:prSet>
      <dgm:spPr/>
    </dgm:pt>
  </dgm:ptLst>
  <dgm:cxnLst>
    <dgm:cxn modelId="{7AA6E304-123C-457D-A200-6522A6008CFE}" type="presOf" srcId="{5E89133A-85AB-4F5D-A6DB-D2B6980E2248}" destId="{6DFD9695-ECCD-4DAB-B9DF-F759F8944D38}" srcOrd="0" destOrd="0" presId="urn:microsoft.com/office/officeart/2005/8/layout/vProcess5"/>
    <dgm:cxn modelId="{70C02E10-AC38-4BA6-852A-2E3737FF84D9}" type="presOf" srcId="{606E307E-9F66-4EE3-8EE0-021E0FD16F2D}" destId="{4EE255D6-AAE6-40F7-BF19-87AB859BF6D9}" srcOrd="0" destOrd="0" presId="urn:microsoft.com/office/officeart/2005/8/layout/vProcess5"/>
    <dgm:cxn modelId="{F99C2A32-F534-4576-BBD5-E1CD7699DE70}" srcId="{DF9242A3-EE07-4A9E-9D9F-58BCF5F14448}" destId="{7316AE1C-225F-4727-8E71-64763956ED65}" srcOrd="1" destOrd="0" parTransId="{94FE17F6-1136-4C69-AEAA-7B2AF97C808D}" sibTransId="{ADA54774-6D34-4C0F-AE3A-D6A568F9E166}"/>
    <dgm:cxn modelId="{EEB3A866-1B53-491C-A235-947F81848EB6}" srcId="{DF9242A3-EE07-4A9E-9D9F-58BCF5F14448}" destId="{DB7B93E3-CE7B-4625-BCA8-689FEAA4CE79}" srcOrd="0" destOrd="0" parTransId="{0C1649F5-2562-4433-AEBC-D8E7C2EA0B96}" sibTransId="{EE035477-E79D-4302-96FE-D8ACF4F4A2D0}"/>
    <dgm:cxn modelId="{DC067779-88AB-4FD3-9665-15862E288779}" type="presOf" srcId="{7316AE1C-225F-4727-8E71-64763956ED65}" destId="{03DC5107-97B1-4224-B2DE-74BA9E1963D7}" srcOrd="1" destOrd="0" presId="urn:microsoft.com/office/officeart/2005/8/layout/vProcess5"/>
    <dgm:cxn modelId="{0B647280-EF6E-45CC-8D98-ABC8ADBB4B01}" type="presOf" srcId="{7316AE1C-225F-4727-8E71-64763956ED65}" destId="{099C1C0D-492C-456D-BCD2-F970191D7377}" srcOrd="0" destOrd="0" presId="urn:microsoft.com/office/officeart/2005/8/layout/vProcess5"/>
    <dgm:cxn modelId="{1510688D-7C4E-418C-A781-00F1E317A2E5}" type="presOf" srcId="{606E307E-9F66-4EE3-8EE0-021E0FD16F2D}" destId="{DF6E8AA3-6CFA-42C2-9788-F2946D0799D2}" srcOrd="1" destOrd="0" presId="urn:microsoft.com/office/officeart/2005/8/layout/vProcess5"/>
    <dgm:cxn modelId="{2186A3A6-738E-41C8-8EA3-958EADD14499}" type="presOf" srcId="{5E89133A-85AB-4F5D-A6DB-D2B6980E2248}" destId="{87118E49-4433-48BE-BCCB-B95F1DAE39BC}" srcOrd="1" destOrd="0" presId="urn:microsoft.com/office/officeart/2005/8/layout/vProcess5"/>
    <dgm:cxn modelId="{0DDF25B1-2DD3-44B9-ACCB-C36DC92C9C2C}" srcId="{DF9242A3-EE07-4A9E-9D9F-58BCF5F14448}" destId="{5E89133A-85AB-4F5D-A6DB-D2B6980E2248}" srcOrd="2" destOrd="0" parTransId="{54830F8D-F015-4F5D-B348-EDEE4828F5F9}" sibTransId="{7E7B3552-3523-49EC-85F3-EAF3260EA55B}"/>
    <dgm:cxn modelId="{586182BC-F7C7-45B8-8AC6-B53DBBD0333A}" type="presOf" srcId="{ADA54774-6D34-4C0F-AE3A-D6A568F9E166}" destId="{E09D8434-0EF3-4BAA-A754-F69EAEBA469C}" srcOrd="0" destOrd="0" presId="urn:microsoft.com/office/officeart/2005/8/layout/vProcess5"/>
    <dgm:cxn modelId="{61BA72DB-9BE6-4798-B495-CEA766D45C5B}" srcId="{DF9242A3-EE07-4A9E-9D9F-58BCF5F14448}" destId="{606E307E-9F66-4EE3-8EE0-021E0FD16F2D}" srcOrd="3" destOrd="0" parTransId="{2596E5F1-2767-4E22-9814-CFC385A1CAAB}" sibTransId="{B3E3E9E2-4A8A-43EA-B4D1-79E6B04A94E4}"/>
    <dgm:cxn modelId="{986DDEDB-6D3C-47E8-816D-41A9BD6BB023}" type="presOf" srcId="{7E7B3552-3523-49EC-85F3-EAF3260EA55B}" destId="{22F10663-4427-4875-A924-5083A468D513}" srcOrd="0" destOrd="0" presId="urn:microsoft.com/office/officeart/2005/8/layout/vProcess5"/>
    <dgm:cxn modelId="{B5A106DD-91D6-4C5E-8B87-B56EC7BA8699}" type="presOf" srcId="{DB7B93E3-CE7B-4625-BCA8-689FEAA4CE79}" destId="{54BE0629-DDB3-435C-9817-7811FDB78F7F}" srcOrd="1" destOrd="0" presId="urn:microsoft.com/office/officeart/2005/8/layout/vProcess5"/>
    <dgm:cxn modelId="{D3DF8DF6-D7BD-4F5B-A44E-FFEF60D7050E}" type="presOf" srcId="{DB7B93E3-CE7B-4625-BCA8-689FEAA4CE79}" destId="{EC33BC17-7777-4702-B2A7-17B67F9DE121}" srcOrd="0" destOrd="0" presId="urn:microsoft.com/office/officeart/2005/8/layout/vProcess5"/>
    <dgm:cxn modelId="{749399F6-1316-448A-9CE2-58B0DF7C0D00}" type="presOf" srcId="{EE035477-E79D-4302-96FE-D8ACF4F4A2D0}" destId="{F0F4E8F8-453F-473D-8BA2-C84AE0E48ED9}" srcOrd="0" destOrd="0" presId="urn:microsoft.com/office/officeart/2005/8/layout/vProcess5"/>
    <dgm:cxn modelId="{7945EFF9-D640-4978-92F7-A5F9FCAC39A7}" type="presOf" srcId="{DF9242A3-EE07-4A9E-9D9F-58BCF5F14448}" destId="{178A9DD0-C977-4732-951C-00A25C5F8CF8}" srcOrd="0" destOrd="0" presId="urn:microsoft.com/office/officeart/2005/8/layout/vProcess5"/>
    <dgm:cxn modelId="{0CE273FF-9204-45DA-A329-278EAC10B025}" type="presParOf" srcId="{178A9DD0-C977-4732-951C-00A25C5F8CF8}" destId="{DEC08605-9008-4E31-A346-85B9D74BB219}" srcOrd="0" destOrd="0" presId="urn:microsoft.com/office/officeart/2005/8/layout/vProcess5"/>
    <dgm:cxn modelId="{ADB1E70D-DE64-47B8-AA7D-4F1EA889B5F8}" type="presParOf" srcId="{178A9DD0-C977-4732-951C-00A25C5F8CF8}" destId="{EC33BC17-7777-4702-B2A7-17B67F9DE121}" srcOrd="1" destOrd="0" presId="urn:microsoft.com/office/officeart/2005/8/layout/vProcess5"/>
    <dgm:cxn modelId="{32CDC35B-0C62-49C7-BD36-4484D4484725}" type="presParOf" srcId="{178A9DD0-C977-4732-951C-00A25C5F8CF8}" destId="{099C1C0D-492C-456D-BCD2-F970191D7377}" srcOrd="2" destOrd="0" presId="urn:microsoft.com/office/officeart/2005/8/layout/vProcess5"/>
    <dgm:cxn modelId="{F8D9D2C5-672C-466B-A9B6-042A02C53D46}" type="presParOf" srcId="{178A9DD0-C977-4732-951C-00A25C5F8CF8}" destId="{6DFD9695-ECCD-4DAB-B9DF-F759F8944D38}" srcOrd="3" destOrd="0" presId="urn:microsoft.com/office/officeart/2005/8/layout/vProcess5"/>
    <dgm:cxn modelId="{54F3D999-38F6-413B-9445-421D034629F8}" type="presParOf" srcId="{178A9DD0-C977-4732-951C-00A25C5F8CF8}" destId="{4EE255D6-AAE6-40F7-BF19-87AB859BF6D9}" srcOrd="4" destOrd="0" presId="urn:microsoft.com/office/officeart/2005/8/layout/vProcess5"/>
    <dgm:cxn modelId="{96A9E4A0-190A-4341-9BED-BC47A524466A}" type="presParOf" srcId="{178A9DD0-C977-4732-951C-00A25C5F8CF8}" destId="{F0F4E8F8-453F-473D-8BA2-C84AE0E48ED9}" srcOrd="5" destOrd="0" presId="urn:microsoft.com/office/officeart/2005/8/layout/vProcess5"/>
    <dgm:cxn modelId="{7B351708-9131-450A-8926-0A4E6B9118DA}" type="presParOf" srcId="{178A9DD0-C977-4732-951C-00A25C5F8CF8}" destId="{E09D8434-0EF3-4BAA-A754-F69EAEBA469C}" srcOrd="6" destOrd="0" presId="urn:microsoft.com/office/officeart/2005/8/layout/vProcess5"/>
    <dgm:cxn modelId="{04FF4115-25D4-49AF-80DA-BBB51FC6681C}" type="presParOf" srcId="{178A9DD0-C977-4732-951C-00A25C5F8CF8}" destId="{22F10663-4427-4875-A924-5083A468D513}" srcOrd="7" destOrd="0" presId="urn:microsoft.com/office/officeart/2005/8/layout/vProcess5"/>
    <dgm:cxn modelId="{5DE80F23-52B1-4603-9D85-1BFB731962C6}" type="presParOf" srcId="{178A9DD0-C977-4732-951C-00A25C5F8CF8}" destId="{54BE0629-DDB3-435C-9817-7811FDB78F7F}" srcOrd="8" destOrd="0" presId="urn:microsoft.com/office/officeart/2005/8/layout/vProcess5"/>
    <dgm:cxn modelId="{2104A2FF-832E-4D0F-9C50-0A8C6DBEA363}" type="presParOf" srcId="{178A9DD0-C977-4732-951C-00A25C5F8CF8}" destId="{03DC5107-97B1-4224-B2DE-74BA9E1963D7}" srcOrd="9" destOrd="0" presId="urn:microsoft.com/office/officeart/2005/8/layout/vProcess5"/>
    <dgm:cxn modelId="{8F8AC1A5-9324-4251-A185-CECF0D481DB0}" type="presParOf" srcId="{178A9DD0-C977-4732-951C-00A25C5F8CF8}" destId="{87118E49-4433-48BE-BCCB-B95F1DAE39BC}" srcOrd="10" destOrd="0" presId="urn:microsoft.com/office/officeart/2005/8/layout/vProcess5"/>
    <dgm:cxn modelId="{68068450-8451-4D44-A8C8-336C27A36F1C}" type="presParOf" srcId="{178A9DD0-C977-4732-951C-00A25C5F8CF8}" destId="{DF6E8AA3-6CFA-42C2-9788-F2946D0799D2}"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24F07-8FA8-44C7-A23C-A95C1C13E548}">
      <dsp:nvSpPr>
        <dsp:cNvPr id="0" name=""/>
        <dsp:cNvSpPr/>
      </dsp:nvSpPr>
      <dsp:spPr>
        <a:xfrm>
          <a:off x="475595" y="0"/>
          <a:ext cx="5390078" cy="306089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E1C0E-2D97-4C6C-9F63-63EC85934CBF}">
      <dsp:nvSpPr>
        <dsp:cNvPr id="0" name=""/>
        <dsp:cNvSpPr/>
      </dsp:nvSpPr>
      <dsp:spPr>
        <a:xfrm>
          <a:off x="2930"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Pre-op</a:t>
          </a:r>
        </a:p>
      </dsp:txBody>
      <dsp:txXfrm>
        <a:off x="62698" y="978036"/>
        <a:ext cx="1393023" cy="1104822"/>
      </dsp:txXfrm>
    </dsp:sp>
    <dsp:sp modelId="{5C905F99-BBAD-4856-921C-CFE535BF4F86}">
      <dsp:nvSpPr>
        <dsp:cNvPr id="0" name=""/>
        <dsp:cNvSpPr/>
      </dsp:nvSpPr>
      <dsp:spPr>
        <a:xfrm>
          <a:off x="1610546"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Day of Surgery</a:t>
          </a:r>
        </a:p>
      </dsp:txBody>
      <dsp:txXfrm>
        <a:off x="1670314" y="978036"/>
        <a:ext cx="1393023" cy="1104822"/>
      </dsp:txXfrm>
    </dsp:sp>
    <dsp:sp modelId="{715807AB-F2FA-420F-8BD7-F19D66BD7619}">
      <dsp:nvSpPr>
        <dsp:cNvPr id="0" name=""/>
        <dsp:cNvSpPr/>
      </dsp:nvSpPr>
      <dsp:spPr>
        <a:xfrm>
          <a:off x="3218163"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Hospital</a:t>
          </a:r>
        </a:p>
      </dsp:txBody>
      <dsp:txXfrm>
        <a:off x="3277931" y="978036"/>
        <a:ext cx="1393023" cy="1104822"/>
      </dsp:txXfrm>
    </dsp:sp>
    <dsp:sp modelId="{9010A17C-ED7F-4B86-8B72-9E9BC44A7D33}">
      <dsp:nvSpPr>
        <dsp:cNvPr id="0" name=""/>
        <dsp:cNvSpPr/>
      </dsp:nvSpPr>
      <dsp:spPr>
        <a:xfrm>
          <a:off x="4825779" y="918268"/>
          <a:ext cx="1512559" cy="12243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a:rPr>
            <a:t>Home</a:t>
          </a:r>
          <a:endParaRPr lang="en-US" sz="2600" kern="1200"/>
        </a:p>
      </dsp:txBody>
      <dsp:txXfrm>
        <a:off x="4885547" y="978036"/>
        <a:ext cx="1393023" cy="1104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4D334-FCE1-4388-891B-92D33877052E}">
      <dsp:nvSpPr>
        <dsp:cNvPr id="0" name=""/>
        <dsp:cNvSpPr/>
      </dsp:nvSpPr>
      <dsp:spPr>
        <a:xfrm>
          <a:off x="674211" y="0"/>
          <a:ext cx="7641063" cy="299918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6E4BD-F2A1-4E56-B120-6EC77D9380E4}">
      <dsp:nvSpPr>
        <dsp:cNvPr id="0" name=""/>
        <dsp:cNvSpPr/>
      </dsp:nvSpPr>
      <dsp:spPr>
        <a:xfrm>
          <a:off x="3950"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Medical </a:t>
          </a:r>
          <a:r>
            <a:rPr lang="en-US" sz="1700" kern="1200">
              <a:latin typeface="Arial"/>
            </a:rPr>
            <a:t>History</a:t>
          </a:r>
          <a:r>
            <a:rPr lang="en-US" sz="1700" kern="1200"/>
            <a:t> &amp; Physical 	</a:t>
          </a:r>
        </a:p>
      </dsp:txBody>
      <dsp:txXfrm>
        <a:off x="62513" y="958318"/>
        <a:ext cx="1610102" cy="1082548"/>
      </dsp:txXfrm>
    </dsp:sp>
    <dsp:sp modelId="{B330F2A3-E02A-43B9-92E3-0E6FA0B7F99C}">
      <dsp:nvSpPr>
        <dsp:cNvPr id="0" name=""/>
        <dsp:cNvSpPr/>
      </dsp:nvSpPr>
      <dsp:spPr>
        <a:xfrm>
          <a:off x="1817539"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Meeting with your </a:t>
          </a:r>
          <a:r>
            <a:rPr lang="en-US" sz="1700" kern="1200">
              <a:latin typeface="Arial"/>
            </a:rPr>
            <a:t>Case</a:t>
          </a:r>
          <a:r>
            <a:rPr lang="en-US" sz="1700" kern="1200"/>
            <a:t> </a:t>
          </a:r>
          <a:r>
            <a:rPr lang="en-US" sz="1700" kern="1200">
              <a:latin typeface="Arial"/>
            </a:rPr>
            <a:t>Manager</a:t>
          </a:r>
          <a:endParaRPr lang="en-US" sz="1700" kern="1200"/>
        </a:p>
      </dsp:txBody>
      <dsp:txXfrm>
        <a:off x="1876102" y="958318"/>
        <a:ext cx="1610102" cy="1082548"/>
      </dsp:txXfrm>
    </dsp:sp>
    <dsp:sp modelId="{D6AF0156-64DE-4CB9-9039-566E372D1342}">
      <dsp:nvSpPr>
        <dsp:cNvPr id="0" name=""/>
        <dsp:cNvSpPr/>
      </dsp:nvSpPr>
      <dsp:spPr>
        <a:xfrm>
          <a:off x="3631129"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Lab work, testing &amp; Imaging</a:t>
          </a:r>
        </a:p>
      </dsp:txBody>
      <dsp:txXfrm>
        <a:off x="3689692" y="958318"/>
        <a:ext cx="1610102" cy="1082548"/>
      </dsp:txXfrm>
    </dsp:sp>
    <dsp:sp modelId="{007EAC5E-0C3B-4120-A991-CF739E3A679F}">
      <dsp:nvSpPr>
        <dsp:cNvPr id="0" name=""/>
        <dsp:cNvSpPr/>
      </dsp:nvSpPr>
      <dsp:spPr>
        <a:xfrm>
          <a:off x="5444718"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Dental Clearance</a:t>
          </a:r>
        </a:p>
      </dsp:txBody>
      <dsp:txXfrm>
        <a:off x="5503281" y="958318"/>
        <a:ext cx="1610102" cy="1082548"/>
      </dsp:txXfrm>
    </dsp:sp>
    <dsp:sp modelId="{60B249CD-ED69-4270-AD3A-713C526B108D}">
      <dsp:nvSpPr>
        <dsp:cNvPr id="0" name=""/>
        <dsp:cNvSpPr/>
      </dsp:nvSpPr>
      <dsp:spPr>
        <a:xfrm>
          <a:off x="7258308" y="899755"/>
          <a:ext cx="1727228" cy="11996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Optional Tour of the Cardiovascular ICU</a:t>
          </a:r>
        </a:p>
      </dsp:txBody>
      <dsp:txXfrm>
        <a:off x="7316871" y="958318"/>
        <a:ext cx="1610102" cy="10825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D3B5E-5998-4F2C-BB64-773FBBDFB17C}">
      <dsp:nvSpPr>
        <dsp:cNvPr id="0" name=""/>
        <dsp:cNvSpPr/>
      </dsp:nvSpPr>
      <dsp:spPr>
        <a:xfrm>
          <a:off x="7222640" y="1963858"/>
          <a:ext cx="1646879" cy="164714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B17996-2807-4B73-91F1-016945344B0D}">
      <dsp:nvSpPr>
        <dsp:cNvPr id="0" name=""/>
        <dsp:cNvSpPr/>
      </dsp:nvSpPr>
      <dsp:spPr>
        <a:xfrm>
          <a:off x="727698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a:rPr>
            <a:t>You will wake up in the CVICU</a:t>
          </a:r>
          <a:endParaRPr lang="en-US" sz="1500" kern="1200"/>
        </a:p>
      </dsp:txBody>
      <dsp:txXfrm>
        <a:off x="7496974" y="2238431"/>
        <a:ext cx="1098211" cy="1098002"/>
      </dsp:txXfrm>
    </dsp:sp>
    <dsp:sp modelId="{66B7A962-BADD-4263-95BA-146E9CD25611}">
      <dsp:nvSpPr>
        <dsp:cNvPr id="0" name=""/>
        <dsp:cNvSpPr/>
      </dsp:nvSpPr>
      <dsp:spPr>
        <a:xfrm rot="2700000">
          <a:off x="5519762"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37423F-4A1B-4D53-B25E-48FC94855327}">
      <dsp:nvSpPr>
        <dsp:cNvPr id="0" name=""/>
        <dsp:cNvSpPr/>
      </dsp:nvSpPr>
      <dsp:spPr>
        <a:xfrm>
          <a:off x="557576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 will be transferred to the Operating Room </a:t>
          </a:r>
        </a:p>
      </dsp:txBody>
      <dsp:txXfrm>
        <a:off x="5794878" y="2238431"/>
        <a:ext cx="1098211" cy="1098002"/>
      </dsp:txXfrm>
    </dsp:sp>
    <dsp:sp modelId="{A25F9D57-2246-4DA0-B4E5-6ED5F24FD721}">
      <dsp:nvSpPr>
        <dsp:cNvPr id="0" name=""/>
        <dsp:cNvSpPr/>
      </dsp:nvSpPr>
      <dsp:spPr>
        <a:xfrm rot="2700000">
          <a:off x="3818542"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CB717D7-4CE9-4759-8B9F-5C331619EB1A}">
      <dsp:nvSpPr>
        <dsp:cNvPr id="0" name=""/>
        <dsp:cNvSpPr/>
      </dsp:nvSpPr>
      <dsp:spPr>
        <a:xfrm>
          <a:off x="3873664"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Your surgeon will see you and answer any questions</a:t>
          </a:r>
        </a:p>
      </dsp:txBody>
      <dsp:txXfrm>
        <a:off x="4092781" y="2238431"/>
        <a:ext cx="1098211" cy="1098002"/>
      </dsp:txXfrm>
    </dsp:sp>
    <dsp:sp modelId="{FFC45C73-28C7-468F-B296-0E673C8C5E70}">
      <dsp:nvSpPr>
        <dsp:cNvPr id="0" name=""/>
        <dsp:cNvSpPr/>
      </dsp:nvSpPr>
      <dsp:spPr>
        <a:xfrm rot="2700000">
          <a:off x="2116445"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A563F2-0FA5-4F28-AE47-34C2D245BB76}">
      <dsp:nvSpPr>
        <dsp:cNvPr id="0" name=""/>
        <dsp:cNvSpPr/>
      </dsp:nvSpPr>
      <dsp:spPr>
        <a:xfrm>
          <a:off x="2171567"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You will be brought to the pre-op area by the nursing staff</a:t>
          </a:r>
        </a:p>
      </dsp:txBody>
      <dsp:txXfrm>
        <a:off x="2391560" y="2238431"/>
        <a:ext cx="1098211" cy="1098002"/>
      </dsp:txXfrm>
    </dsp:sp>
    <dsp:sp modelId="{87A0517D-9D74-4C24-90EA-E49D7259C2A4}">
      <dsp:nvSpPr>
        <dsp:cNvPr id="0" name=""/>
        <dsp:cNvSpPr/>
      </dsp:nvSpPr>
      <dsp:spPr>
        <a:xfrm rot="2700000">
          <a:off x="414349" y="1963943"/>
          <a:ext cx="1646688" cy="1646688"/>
        </a:xfrm>
        <a:prstGeom prst="teardrop">
          <a:avLst>
            <a:gd name="adj" fmla="val 1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91D99F-D39D-4218-AC81-3A611D297F42}">
      <dsp:nvSpPr>
        <dsp:cNvPr id="0" name=""/>
        <dsp:cNvSpPr/>
      </dsp:nvSpPr>
      <dsp:spPr>
        <a:xfrm>
          <a:off x="469471" y="2018772"/>
          <a:ext cx="1537321" cy="1537319"/>
        </a:xfrm>
        <a:prstGeom prst="ellipse">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Arrive at the hospital &amp; Register</a:t>
          </a:r>
        </a:p>
      </dsp:txBody>
      <dsp:txXfrm>
        <a:off x="689464" y="2238431"/>
        <a:ext cx="109821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02771-6671-4D68-9B7E-AF99EC127BF8}">
      <dsp:nvSpPr>
        <dsp:cNvPr id="0" name=""/>
        <dsp:cNvSpPr/>
      </dsp:nvSpPr>
      <dsp:spPr>
        <a:xfrm>
          <a:off x="525878" y="0"/>
          <a:ext cx="5959961" cy="369599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96622-3BDC-4613-B67B-45A0FC58B301}">
      <dsp:nvSpPr>
        <dsp:cNvPr id="0" name=""/>
        <dsp:cNvSpPr/>
      </dsp:nvSpPr>
      <dsp:spPr>
        <a:xfrm>
          <a:off x="3509"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During surgery an incision is made in the center of your chest from below your neck to below your breastbone, called your sternum</a:t>
          </a:r>
        </a:p>
      </dsp:txBody>
      <dsp:txXfrm>
        <a:off x="75678" y="1180966"/>
        <a:ext cx="1543541" cy="1334058"/>
      </dsp:txXfrm>
    </dsp:sp>
    <dsp:sp modelId="{22C4B633-8416-416C-98D2-FF93DD0CF8EE}">
      <dsp:nvSpPr>
        <dsp:cNvPr id="0" name=""/>
        <dsp:cNvSpPr/>
      </dsp:nvSpPr>
      <dsp:spPr>
        <a:xfrm>
          <a:off x="1775782"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After the surgery has been completed, your surgeon wires your breastbone back together</a:t>
          </a:r>
        </a:p>
      </dsp:txBody>
      <dsp:txXfrm>
        <a:off x="1847951" y="1180966"/>
        <a:ext cx="1543541" cy="1334058"/>
      </dsp:txXfrm>
    </dsp:sp>
    <dsp:sp modelId="{114D3FD7-6165-40E3-A475-FA78FDBDE93C}">
      <dsp:nvSpPr>
        <dsp:cNvPr id="0" name=""/>
        <dsp:cNvSpPr/>
      </dsp:nvSpPr>
      <dsp:spPr>
        <a:xfrm>
          <a:off x="3548056"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These specially designed wires will remain in your chest</a:t>
          </a:r>
        </a:p>
      </dsp:txBody>
      <dsp:txXfrm>
        <a:off x="3620225" y="1180966"/>
        <a:ext cx="1543541" cy="1334058"/>
      </dsp:txXfrm>
    </dsp:sp>
    <dsp:sp modelId="{613899EF-4C7A-4D02-9ACE-29C359F4B4F9}">
      <dsp:nvSpPr>
        <dsp:cNvPr id="0" name=""/>
        <dsp:cNvSpPr/>
      </dsp:nvSpPr>
      <dsp:spPr>
        <a:xfrm>
          <a:off x="5320330" y="1108797"/>
          <a:ext cx="1687879" cy="147839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Your incision will be stitched together and covered with a dressing which will be changed by your nurse</a:t>
          </a:r>
        </a:p>
      </dsp:txBody>
      <dsp:txXfrm>
        <a:off x="5392499" y="1180966"/>
        <a:ext cx="1543541" cy="1334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75C18-9AA1-4137-9230-9E424B63D1F0}">
      <dsp:nvSpPr>
        <dsp:cNvPr id="0" name=""/>
        <dsp:cNvSpPr/>
      </dsp:nvSpPr>
      <dsp:spPr>
        <a:xfrm>
          <a:off x="0" y="0"/>
          <a:ext cx="6098947" cy="664756"/>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Arial"/>
            </a:rPr>
            <a:t> After surgery you will be woken up in Cardiovascular ICU (CVICU)</a:t>
          </a:r>
        </a:p>
      </dsp:txBody>
      <dsp:txXfrm>
        <a:off x="19470" y="19470"/>
        <a:ext cx="5303846" cy="625816"/>
      </dsp:txXfrm>
    </dsp:sp>
    <dsp:sp modelId="{D46A57C3-3A37-4453-B42D-0C00249C2BCC}">
      <dsp:nvSpPr>
        <dsp:cNvPr id="0" name=""/>
        <dsp:cNvSpPr/>
      </dsp:nvSpPr>
      <dsp:spPr>
        <a:xfrm>
          <a:off x="455440" y="757084"/>
          <a:ext cx="6098947" cy="664756"/>
        </a:xfrm>
        <a:prstGeom prst="roundRect">
          <a:avLst>
            <a:gd name="adj" fmla="val 10000"/>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day of your surgery is called Post-op Day # Zero</a:t>
          </a:r>
        </a:p>
      </dsp:txBody>
      <dsp:txXfrm>
        <a:off x="474910" y="776554"/>
        <a:ext cx="5172474" cy="625816"/>
      </dsp:txXfrm>
    </dsp:sp>
    <dsp:sp modelId="{B1C05CCB-E352-43E3-8C00-49219DECED02}">
      <dsp:nvSpPr>
        <dsp:cNvPr id="0" name=""/>
        <dsp:cNvSpPr/>
      </dsp:nvSpPr>
      <dsp:spPr>
        <a:xfrm>
          <a:off x="910881" y="1514168"/>
          <a:ext cx="6098947" cy="664756"/>
        </a:xfrm>
        <a:prstGeom prst="roundRect">
          <a:avLst>
            <a:gd name="adj" fmla="val 10000"/>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goal is to come off the breathing machine</a:t>
          </a:r>
        </a:p>
      </dsp:txBody>
      <dsp:txXfrm>
        <a:off x="930351" y="1533638"/>
        <a:ext cx="5172474" cy="625816"/>
      </dsp:txXfrm>
    </dsp:sp>
    <dsp:sp modelId="{7A3F71F5-323F-416E-A696-5CB95EFD5216}">
      <dsp:nvSpPr>
        <dsp:cNvPr id="0" name=""/>
        <dsp:cNvSpPr/>
      </dsp:nvSpPr>
      <dsp:spPr>
        <a:xfrm>
          <a:off x="1366322" y="2271252"/>
          <a:ext cx="6098947" cy="664756"/>
        </a:xfrm>
        <a:prstGeom prst="roundRect">
          <a:avLst>
            <a:gd name="adj" fmla="val 10000"/>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If all criteria are met, you will be placed in a chair position while still in bed</a:t>
          </a:r>
        </a:p>
      </dsp:txBody>
      <dsp:txXfrm>
        <a:off x="1385792" y="2290722"/>
        <a:ext cx="5172474" cy="625816"/>
      </dsp:txXfrm>
    </dsp:sp>
    <dsp:sp modelId="{162B80E6-52AD-46E0-B6C8-930B51E1FD53}">
      <dsp:nvSpPr>
        <dsp:cNvPr id="0" name=""/>
        <dsp:cNvSpPr/>
      </dsp:nvSpPr>
      <dsp:spPr>
        <a:xfrm>
          <a:off x="1821763" y="3028337"/>
          <a:ext cx="6098947" cy="664756"/>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If you can tolerate chair position in bed you may progress to a standing trial with your medical team assisting</a:t>
          </a:r>
        </a:p>
      </dsp:txBody>
      <dsp:txXfrm>
        <a:off x="1841233" y="3047807"/>
        <a:ext cx="5172474" cy="625816"/>
      </dsp:txXfrm>
    </dsp:sp>
    <dsp:sp modelId="{888A280B-0675-4DFC-863F-03E614B02081}">
      <dsp:nvSpPr>
        <dsp:cNvPr id="0" name=""/>
        <dsp:cNvSpPr/>
      </dsp:nvSpPr>
      <dsp:spPr>
        <a:xfrm>
          <a:off x="5666855" y="485641"/>
          <a:ext cx="432091" cy="432091"/>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764075" y="485641"/>
        <a:ext cx="237651" cy="325148"/>
      </dsp:txXfrm>
    </dsp:sp>
    <dsp:sp modelId="{CAA6ADE2-6BD5-46C6-8724-B6855CA133CF}">
      <dsp:nvSpPr>
        <dsp:cNvPr id="0" name=""/>
        <dsp:cNvSpPr/>
      </dsp:nvSpPr>
      <dsp:spPr>
        <a:xfrm>
          <a:off x="6122296" y="1242726"/>
          <a:ext cx="432091" cy="432091"/>
        </a:xfrm>
        <a:prstGeom prst="downArrow">
          <a:avLst>
            <a:gd name="adj1" fmla="val 55000"/>
            <a:gd name="adj2" fmla="val 45000"/>
          </a:avLst>
        </a:prstGeom>
        <a:solidFill>
          <a:schemeClr val="accent2">
            <a:alpha val="90000"/>
            <a:tint val="40000"/>
            <a:hueOff val="0"/>
            <a:satOff val="0"/>
            <a:lumOff val="0"/>
            <a:alphaOff val="-13333"/>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219516" y="1242726"/>
        <a:ext cx="237651" cy="325148"/>
      </dsp:txXfrm>
    </dsp:sp>
    <dsp:sp modelId="{A77178B1-CF05-4D46-9398-6630A1C21A06}">
      <dsp:nvSpPr>
        <dsp:cNvPr id="0" name=""/>
        <dsp:cNvSpPr/>
      </dsp:nvSpPr>
      <dsp:spPr>
        <a:xfrm>
          <a:off x="6577737" y="1988731"/>
          <a:ext cx="432091" cy="432091"/>
        </a:xfrm>
        <a:prstGeom prst="downArrow">
          <a:avLst>
            <a:gd name="adj1" fmla="val 55000"/>
            <a:gd name="adj2" fmla="val 45000"/>
          </a:avLst>
        </a:prstGeom>
        <a:solidFill>
          <a:schemeClr val="accent2">
            <a:alpha val="90000"/>
            <a:tint val="40000"/>
            <a:hueOff val="0"/>
            <a:satOff val="0"/>
            <a:lumOff val="0"/>
            <a:alphaOff val="-26667"/>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674957" y="1988731"/>
        <a:ext cx="237651" cy="325148"/>
      </dsp:txXfrm>
    </dsp:sp>
    <dsp:sp modelId="{DFBA45EB-3C7E-4531-8946-AA5D5E7B1DCB}">
      <dsp:nvSpPr>
        <dsp:cNvPr id="0" name=""/>
        <dsp:cNvSpPr/>
      </dsp:nvSpPr>
      <dsp:spPr>
        <a:xfrm>
          <a:off x="7033178" y="2753201"/>
          <a:ext cx="432091" cy="432091"/>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0398" y="2753201"/>
        <a:ext cx="237651" cy="325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3BC17-7777-4702-B2A7-17B67F9DE121}">
      <dsp:nvSpPr>
        <dsp:cNvPr id="0" name=""/>
        <dsp:cNvSpPr/>
      </dsp:nvSpPr>
      <dsp:spPr>
        <a:xfrm>
          <a:off x="0" y="0"/>
          <a:ext cx="6336568" cy="812480"/>
        </a:xfrm>
        <a:prstGeom prst="roundRect">
          <a:avLst>
            <a:gd name="adj" fmla="val 10000"/>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day after surgery is called Post-op Day # One</a:t>
          </a:r>
        </a:p>
      </dsp:txBody>
      <dsp:txXfrm>
        <a:off x="23797" y="23797"/>
        <a:ext cx="5391183" cy="764886"/>
      </dsp:txXfrm>
    </dsp:sp>
    <dsp:sp modelId="{099C1C0D-492C-456D-BCD2-F970191D7377}">
      <dsp:nvSpPr>
        <dsp:cNvPr id="0" name=""/>
        <dsp:cNvSpPr/>
      </dsp:nvSpPr>
      <dsp:spPr>
        <a:xfrm>
          <a:off x="530687" y="960204"/>
          <a:ext cx="6336568" cy="812480"/>
        </a:xfrm>
        <a:prstGeom prst="roundRect">
          <a:avLst>
            <a:gd name="adj" fmla="val 10000"/>
          </a:avLst>
        </a:prstGeom>
        <a:solidFill>
          <a:schemeClr val="accent2">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If all criteria are met, you will walk with nursing prior to breakfast</a:t>
          </a:r>
        </a:p>
      </dsp:txBody>
      <dsp:txXfrm>
        <a:off x="554484" y="984001"/>
        <a:ext cx="5230174" cy="764886"/>
      </dsp:txXfrm>
    </dsp:sp>
    <dsp:sp modelId="{6DFD9695-ECCD-4DAB-B9DF-F759F8944D38}">
      <dsp:nvSpPr>
        <dsp:cNvPr id="0" name=""/>
        <dsp:cNvSpPr/>
      </dsp:nvSpPr>
      <dsp:spPr>
        <a:xfrm>
          <a:off x="1053454" y="1920408"/>
          <a:ext cx="6336568" cy="812480"/>
        </a:xfrm>
        <a:prstGeom prst="roundRect">
          <a:avLst>
            <a:gd name="adj" fmla="val 10000"/>
          </a:avLst>
        </a:prstGeom>
        <a:solidFill>
          <a:schemeClr val="accent2">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goal will be out of bed and in the chair for most of the day</a:t>
          </a:r>
        </a:p>
      </dsp:txBody>
      <dsp:txXfrm>
        <a:off x="1077251" y="1944205"/>
        <a:ext cx="5238095" cy="764886"/>
      </dsp:txXfrm>
    </dsp:sp>
    <dsp:sp modelId="{4EE255D6-AAE6-40F7-BF19-87AB859BF6D9}">
      <dsp:nvSpPr>
        <dsp:cNvPr id="0" name=""/>
        <dsp:cNvSpPr/>
      </dsp:nvSpPr>
      <dsp:spPr>
        <a:xfrm>
          <a:off x="1584142" y="2880613"/>
          <a:ext cx="6336568" cy="812480"/>
        </a:xfrm>
        <a:prstGeom prst="roundRect">
          <a:avLst>
            <a:gd name="adj" fmla="val 10000"/>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Everyone progresses at a different rate post-operatively so do not be discouraged if you don’t meet this criteria right away</a:t>
          </a:r>
        </a:p>
      </dsp:txBody>
      <dsp:txXfrm>
        <a:off x="1607939" y="2904410"/>
        <a:ext cx="5230174" cy="764886"/>
      </dsp:txXfrm>
    </dsp:sp>
    <dsp:sp modelId="{F0F4E8F8-453F-473D-8BA2-C84AE0E48ED9}">
      <dsp:nvSpPr>
        <dsp:cNvPr id="0" name=""/>
        <dsp:cNvSpPr/>
      </dsp:nvSpPr>
      <dsp:spPr>
        <a:xfrm>
          <a:off x="5808456" y="622286"/>
          <a:ext cx="528112" cy="528112"/>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927281" y="622286"/>
        <a:ext cx="290462" cy="397404"/>
      </dsp:txXfrm>
    </dsp:sp>
    <dsp:sp modelId="{E09D8434-0EF3-4BAA-A754-F69EAEBA469C}">
      <dsp:nvSpPr>
        <dsp:cNvPr id="0" name=""/>
        <dsp:cNvSpPr/>
      </dsp:nvSpPr>
      <dsp:spPr>
        <a:xfrm>
          <a:off x="6339143" y="1582490"/>
          <a:ext cx="528112" cy="528112"/>
        </a:xfrm>
        <a:prstGeom prst="downArrow">
          <a:avLst>
            <a:gd name="adj1" fmla="val 55000"/>
            <a:gd name="adj2" fmla="val 45000"/>
          </a:avLst>
        </a:prstGeom>
        <a:solidFill>
          <a:schemeClr val="accent2">
            <a:alpha val="90000"/>
            <a:tint val="40000"/>
            <a:hueOff val="0"/>
            <a:satOff val="0"/>
            <a:lumOff val="0"/>
            <a:alphaOff val="-2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457968" y="1582490"/>
        <a:ext cx="290462" cy="397404"/>
      </dsp:txXfrm>
    </dsp:sp>
    <dsp:sp modelId="{22F10663-4427-4875-A924-5083A468D513}">
      <dsp:nvSpPr>
        <dsp:cNvPr id="0" name=""/>
        <dsp:cNvSpPr/>
      </dsp:nvSpPr>
      <dsp:spPr>
        <a:xfrm>
          <a:off x="6861910" y="2542695"/>
          <a:ext cx="528112" cy="528112"/>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980735" y="2542695"/>
        <a:ext cx="290462" cy="3974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D17E6A4-723E-4315-AD24-2260FB2E3BEE}" type="datetimeFigureOut">
              <a:rPr lang="en-US" smtClean="0"/>
              <a:pPr/>
              <a:t>11/7/2025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2DDC0C6-038B-42D2-A348-3C95E5328B5E}" type="slidenum">
              <a:rPr lang="en-US" smtClean="0"/>
              <a:pPr/>
              <a:t>‹#›</a:t>
            </a:fld>
            <a:endParaRPr lang="en-US"/>
          </a:p>
        </p:txBody>
      </p:sp>
    </p:spTree>
    <p:extLst>
      <p:ext uri="{BB962C8B-B14F-4D97-AF65-F5344CB8AC3E}">
        <p14:creationId xmlns:p14="http://schemas.microsoft.com/office/powerpoint/2010/main" val="2713633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B71613-F023-4913-B89A-5AD417D008EC}" type="datetimeFigureOut">
              <a:rPr lang="en-US" smtClean="0"/>
              <a:pPr/>
              <a:t>11/7/2025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7BF000-4A04-40A8-BACA-B909DDF0DA62}" type="slidenum">
              <a:rPr lang="en-US" smtClean="0"/>
              <a:pPr/>
              <a:t>‹#›</a:t>
            </a:fld>
            <a:endParaRPr lang="en-US"/>
          </a:p>
        </p:txBody>
      </p:sp>
    </p:spTree>
    <p:extLst>
      <p:ext uri="{BB962C8B-B14F-4D97-AF65-F5344CB8AC3E}">
        <p14:creationId xmlns:p14="http://schemas.microsoft.com/office/powerpoint/2010/main" val="253001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 &amp; Welcome to Southcoast! We are so excited you chose Southcoast and we look forward to having you here with us very soon.  We hope you find this video informative as you prepare for open heart surgery.   My name is Shaina Vickery and I am a physical therapist and clinical educator for rehab services.  My name is  Ashley Lodge and I am also a physical therapist and the Team Leader for Rehab Services here at Charlton Memorial Hospital.  We are excited to take you through this presentation.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a:t>
            </a:fld>
            <a:endParaRPr lang="en-US"/>
          </a:p>
        </p:txBody>
      </p:sp>
    </p:spTree>
    <p:extLst>
      <p:ext uri="{BB962C8B-B14F-4D97-AF65-F5344CB8AC3E}">
        <p14:creationId xmlns:p14="http://schemas.microsoft.com/office/powerpoint/2010/main" val="396720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you prepare your home for discharge even before you have your surgery? We know this may seem silly, but if you prepare your home prior to having surgery you will be better prepared and safer for discharge.  Some things you can do is prepare and freeze meals ahead of time, remove clutter and scatter rugs, create clear paths for walking from room to room and check the need for railings for stairs outside or within the home or grab bars in the bathroom.    Be sure to confirm your coach, transportation home and help at home following discharge from the hospital as you will have some limitations after surgery. </a:t>
            </a:r>
          </a:p>
        </p:txBody>
      </p:sp>
      <p:sp>
        <p:nvSpPr>
          <p:cNvPr id="4" name="Slide Number Placeholder 3"/>
          <p:cNvSpPr>
            <a:spLocks noGrp="1"/>
          </p:cNvSpPr>
          <p:nvPr>
            <p:ph type="sldNum" sz="quarter" idx="10"/>
          </p:nvPr>
        </p:nvSpPr>
        <p:spPr/>
        <p:txBody>
          <a:bodyPr/>
          <a:lstStyle/>
          <a:p>
            <a:fld id="{BDEB9C2C-4A9F-455C-97F8-7900107D4602}" type="slidenum">
              <a:rPr lang="en-US" smtClean="0"/>
              <a:t>10</a:t>
            </a:fld>
            <a:endParaRPr lang="en-US"/>
          </a:p>
        </p:txBody>
      </p:sp>
    </p:spTree>
    <p:extLst>
      <p:ext uri="{BB962C8B-B14F-4D97-AF65-F5344CB8AC3E}">
        <p14:creationId xmlns:p14="http://schemas.microsoft.com/office/powerpoint/2010/main" val="4021584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Please be sure you know the date and time of your surgery</a:t>
            </a:r>
            <a:r>
              <a:rPr lang="en-US" baseline="0"/>
              <a:t> and where you should check in. Take instructed medications with a sip of water only the morning of your surgery.  You will be given medication to make you drowsy and to decrease anxiety.  Shortly after sedation a body shave will be done.  You will then be taken to the OR where several monitoring lines will be inserted. Your family members should wait in the designated waiting room in the hospital. When surgery is completed, the surgeon will contact your family.  Once you are settled in your room after surgery, your family may visit for a brief time.  If there is a change in your condition, your family members will be contacted immediately as we believe that communicating with families is an important part of caring for patients. </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11</a:t>
            </a:fld>
            <a:endParaRPr lang="en-US"/>
          </a:p>
        </p:txBody>
      </p:sp>
    </p:spTree>
    <p:extLst>
      <p:ext uri="{BB962C8B-B14F-4D97-AF65-F5344CB8AC3E}">
        <p14:creationId xmlns:p14="http://schemas.microsoft.com/office/powerpoint/2010/main" val="412648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the timeline of what to expect during your surgery. Your surgery will require an incision along your chest from below your neck to below your breastbone, which is called the sternum. Once your surgery is complete, your breast bone will be put back together with stainless steel wires and sometimes plates. These instruments will remain in your chest. The incision will then be stitched together and covered by a dressing that is cared for by your nursing team.</a:t>
            </a:r>
          </a:p>
        </p:txBody>
      </p:sp>
      <p:sp>
        <p:nvSpPr>
          <p:cNvPr id="4" name="Slide Number Placeholder 3"/>
          <p:cNvSpPr>
            <a:spLocks noGrp="1"/>
          </p:cNvSpPr>
          <p:nvPr>
            <p:ph type="sldNum" sz="quarter" idx="10"/>
          </p:nvPr>
        </p:nvSpPr>
        <p:spPr/>
        <p:txBody>
          <a:bodyPr/>
          <a:lstStyle/>
          <a:p>
            <a:fld id="{BDEB9C2C-4A9F-455C-97F8-7900107D4602}" type="slidenum">
              <a:rPr lang="en-US" smtClean="0"/>
              <a:t>12</a:t>
            </a:fld>
            <a:endParaRPr lang="en-US"/>
          </a:p>
        </p:txBody>
      </p:sp>
    </p:spTree>
    <p:extLst>
      <p:ext uri="{BB962C8B-B14F-4D97-AF65-F5344CB8AC3E}">
        <p14:creationId xmlns:p14="http://schemas.microsoft.com/office/powerpoint/2010/main" val="52918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F557F-B50F-A6D2-B0E5-DD38C8FC2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FBDC3-6055-C439-C753-2D4BC6D83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905BB-CD2A-454A-C8EA-D2214EFB5030}"/>
              </a:ext>
            </a:extLst>
          </p:cNvPr>
          <p:cNvSpPr>
            <a:spLocks noGrp="1"/>
          </p:cNvSpPr>
          <p:nvPr>
            <p:ph type="body" idx="1"/>
          </p:nvPr>
        </p:nvSpPr>
        <p:spPr/>
        <p:txBody>
          <a:bodyPr/>
          <a:lstStyle/>
          <a:p>
            <a:r>
              <a:rPr lang="en-US"/>
              <a:t>After your surgery is completed, you will be woken up in the CVICU. You will have many lines, tubes and drains attached to you, but those will all slowly be taken away throughout your recovery. The goal for POD#0 is to come off the breathing machine. Once that is accomplished, if all criteria is met after nursing assessment, you will be placed in a seated position in bed. If you are able to tolerate a seated position, you then may be progressed to a standing trial with your medical team assisting you. </a:t>
            </a:r>
          </a:p>
        </p:txBody>
      </p:sp>
      <p:sp>
        <p:nvSpPr>
          <p:cNvPr id="4" name="Slide Number Placeholder 3">
            <a:extLst>
              <a:ext uri="{FF2B5EF4-FFF2-40B4-BE49-F238E27FC236}">
                <a16:creationId xmlns:a16="http://schemas.microsoft.com/office/drawing/2014/main" id="{BCDDE5CF-11F2-1A77-B45B-E416202B08D9}"/>
              </a:ext>
            </a:extLst>
          </p:cNvPr>
          <p:cNvSpPr>
            <a:spLocks noGrp="1"/>
          </p:cNvSpPr>
          <p:nvPr>
            <p:ph type="sldNum" sz="quarter" idx="10"/>
          </p:nvPr>
        </p:nvSpPr>
        <p:spPr/>
        <p:txBody>
          <a:bodyPr/>
          <a:lstStyle/>
          <a:p>
            <a:fld id="{BDEB9C2C-4A9F-455C-97F8-7900107D4602}" type="slidenum">
              <a:rPr lang="en-US" smtClean="0"/>
              <a:t>13</a:t>
            </a:fld>
            <a:endParaRPr lang="en-US"/>
          </a:p>
        </p:txBody>
      </p:sp>
    </p:spTree>
    <p:extLst>
      <p:ext uri="{BB962C8B-B14F-4D97-AF65-F5344CB8AC3E}">
        <p14:creationId xmlns:p14="http://schemas.microsoft.com/office/powerpoint/2010/main" val="767849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some of the equipment you will see at the bedside.  Starting at the top left picture is the call light that is used to call the nurse but also serves as the remote for the TV.  Moving to the right you will see a commode and a urinal. In the cardiovascular ICU there are no bathrooms; however, you will have access to a commode or urinal until you are transferred to the cardiovascular step down unit where you will have your own bathroom.  The last picture on the top row, is a heart pillow that will be used to assist with splinting when coughing or moving.    Starting on the  bottom left row is a picture of chest tubes which you will have attached to you when you wake up from surgery.  The middle bottom picture is a pump that will be placed at the foot of your bed which attaches to compression boots to help prevent blood clots.  The last picture is an incentive spirometer which will encourage you to take deep breaths, expand your lungs and prevent pneumonia.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14</a:t>
            </a:fld>
            <a:endParaRPr lang="en-US"/>
          </a:p>
        </p:txBody>
      </p:sp>
    </p:spTree>
    <p:extLst>
      <p:ext uri="{BB962C8B-B14F-4D97-AF65-F5344CB8AC3E}">
        <p14:creationId xmlns:p14="http://schemas.microsoft.com/office/powerpoint/2010/main" val="363889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pain scale that will be used to assess your pain.</a:t>
            </a:r>
            <a:r>
              <a:rPr lang="en-US" baseline="0"/>
              <a:t>  The scale goes from 0 to 10 and each number has a descriptor to help you better rate your pain.  Incisions are uncomfortable for a few days and may remain sore for weeks.  Pain medication will be provided for relief.  Please let your nurse know if you are uncomfortable.  As you move around and get out of bed after surgery, you will find that the incision will bother you less.   The greatest source of your pain will likely be coming from your chest tubes so it is important to be up and moving as much as possible.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15</a:t>
            </a:fld>
            <a:endParaRPr lang="en-US"/>
          </a:p>
        </p:txBody>
      </p:sp>
    </p:spTree>
    <p:extLst>
      <p:ext uri="{BB962C8B-B14F-4D97-AF65-F5344CB8AC3E}">
        <p14:creationId xmlns:p14="http://schemas.microsoft.com/office/powerpoint/2010/main" val="2689470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9868A-D1EA-2F18-0522-21B3F7E30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8D0C9-CDCD-CE91-1F0B-CE761C508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DFD3F-FBFD-E2CC-8D92-3F64F5DC86B7}"/>
              </a:ext>
            </a:extLst>
          </p:cNvPr>
          <p:cNvSpPr>
            <a:spLocks noGrp="1"/>
          </p:cNvSpPr>
          <p:nvPr>
            <p:ph type="body" idx="1"/>
          </p:nvPr>
        </p:nvSpPr>
        <p:spPr/>
        <p:txBody>
          <a:bodyPr/>
          <a:lstStyle/>
          <a:p>
            <a:r>
              <a:rPr lang="en-US">
                <a:ea typeface="Calibri"/>
                <a:cs typeface="Calibri"/>
              </a:rPr>
              <a:t>The day after your surgery is called post-op day 1. The goal of this day is to get you up and walking! If all criteria is met by nursing staff, they will have you out of bed and walking prior to breakfast. In some cases, you may only be able to be out of bed and transfer to the recliner and that is okay!  Remember, everyone progresses differently after surgery, so do not be discouraged if you are not out of bed and walking right away!</a:t>
            </a:r>
            <a:endParaRPr lang="en-US"/>
          </a:p>
        </p:txBody>
      </p:sp>
      <p:sp>
        <p:nvSpPr>
          <p:cNvPr id="4" name="Slide Number Placeholder 3">
            <a:extLst>
              <a:ext uri="{FF2B5EF4-FFF2-40B4-BE49-F238E27FC236}">
                <a16:creationId xmlns:a16="http://schemas.microsoft.com/office/drawing/2014/main" id="{A5BA04E3-EF84-C9FC-6EEF-ED24649F076C}"/>
              </a:ext>
            </a:extLst>
          </p:cNvPr>
          <p:cNvSpPr>
            <a:spLocks noGrp="1"/>
          </p:cNvSpPr>
          <p:nvPr>
            <p:ph type="sldNum" sz="quarter" idx="10"/>
          </p:nvPr>
        </p:nvSpPr>
        <p:spPr/>
        <p:txBody>
          <a:bodyPr/>
          <a:lstStyle/>
          <a:p>
            <a:fld id="{BDEB9C2C-4A9F-455C-97F8-7900107D4602}" type="slidenum">
              <a:rPr lang="en-US" smtClean="0"/>
              <a:t>16</a:t>
            </a:fld>
            <a:endParaRPr lang="en-US"/>
          </a:p>
        </p:txBody>
      </p:sp>
    </p:spTree>
    <p:extLst>
      <p:ext uri="{BB962C8B-B14F-4D97-AF65-F5344CB8AC3E}">
        <p14:creationId xmlns:p14="http://schemas.microsoft.com/office/powerpoint/2010/main" val="2859565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Another goal of post-op day one, is to have a physical therapy evaluation. Your PT will ask questions in regard to your function prior to surgery, your home set-up, and your support system. They will then assess your strength and sensation, attempt exercises and then get your walking in the unit. The goal for PT is to have you walking the length of the hallway to the best of your ability with assistance of your nursing team as well.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17</a:t>
            </a:fld>
            <a:endParaRPr lang="en-US"/>
          </a:p>
        </p:txBody>
      </p:sp>
    </p:spTree>
    <p:extLst>
      <p:ext uri="{BB962C8B-B14F-4D97-AF65-F5344CB8AC3E}">
        <p14:creationId xmlns:p14="http://schemas.microsoft.com/office/powerpoint/2010/main" val="1613968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your initial</a:t>
            </a:r>
            <a:r>
              <a:rPr lang="en-US" baseline="0"/>
              <a:t> evaluation from PT, you will be asked to </a:t>
            </a:r>
            <a:r>
              <a:rPr lang="en-US"/>
              <a:t>walk</a:t>
            </a:r>
            <a:r>
              <a:rPr lang="en-US" baseline="0"/>
              <a:t> at minimum 4x/day</a:t>
            </a:r>
            <a:r>
              <a:rPr lang="en-US"/>
              <a:t> with your care team</a:t>
            </a:r>
            <a:r>
              <a:rPr lang="en-US" baseline="0"/>
              <a:t>. Walking and time OOB is vital to your recovery after your surgery. </a:t>
            </a:r>
            <a:r>
              <a:rPr lang="en-US"/>
              <a:t>Physical therapy will focus on more functional tasks such as getting in and out of bed, on and off surfaces, climbing stairs and exercises to help you with your strength, endurance and balance, which you will notice will improve daily!</a:t>
            </a:r>
          </a:p>
        </p:txBody>
      </p:sp>
      <p:sp>
        <p:nvSpPr>
          <p:cNvPr id="4" name="Slide Number Placeholder 3"/>
          <p:cNvSpPr>
            <a:spLocks noGrp="1"/>
          </p:cNvSpPr>
          <p:nvPr>
            <p:ph type="sldNum" sz="quarter" idx="10"/>
          </p:nvPr>
        </p:nvSpPr>
        <p:spPr/>
        <p:txBody>
          <a:bodyPr/>
          <a:lstStyle/>
          <a:p>
            <a:fld id="{BDEB9C2C-4A9F-455C-97F8-7900107D4602}" type="slidenum">
              <a:rPr lang="en-US" smtClean="0"/>
              <a:t>18</a:t>
            </a:fld>
            <a:endParaRPr lang="en-US"/>
          </a:p>
        </p:txBody>
      </p:sp>
    </p:spTree>
    <p:extLst>
      <p:ext uri="{BB962C8B-B14F-4D97-AF65-F5344CB8AC3E}">
        <p14:creationId xmlns:p14="http://schemas.microsoft.com/office/powerpoint/2010/main" val="3352544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Patients: </a:t>
            </a:r>
            <a:r>
              <a:rPr lang="en-US" baseline="0"/>
              <a:t>The diagram above is placed in every patient room for reference. The green sphere shows the correct way to perform tasks in comparison to the red sphere, which is what you should refrain from doing. In general, you want to imagine that there is an imaginary tube placed around your upper chest and arms and when you are weight bearing or holding anything less than 10 </a:t>
            </a:r>
            <a:r>
              <a:rPr lang="en-US" baseline="0" err="1"/>
              <a:t>lbs</a:t>
            </a:r>
            <a:r>
              <a:rPr lang="en-US" baseline="0"/>
              <a:t> (or a gallon of milk), you want to keep that movement within your imaginary tube. You are allowed to reach over your head and down to your toes while WB, as well as push yourself up from the surface you are sitting on, but as long as your arms are staying close to your sides or within your tube. If you are not WB or lifting any objects, you are allowed to move outside that tube within your comfort.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EB9C2C-4A9F-455C-97F8-7900107D4602}" type="slidenum">
              <a:rPr lang="en-US" smtClean="0"/>
              <a:t>19</a:t>
            </a:fld>
            <a:endParaRPr lang="en-US"/>
          </a:p>
        </p:txBody>
      </p:sp>
    </p:spTree>
    <p:extLst>
      <p:ext uri="{BB962C8B-B14F-4D97-AF65-F5344CB8AC3E}">
        <p14:creationId xmlns:p14="http://schemas.microsoft.com/office/powerpoint/2010/main" val="24130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cardiothoracic team with YOU at the Center! </a:t>
            </a:r>
            <a:endParaRPr lang="en-US" baseline="0"/>
          </a:p>
          <a:p>
            <a:pPr marL="171450" indent="-171450">
              <a:buFontTx/>
              <a:buChar char="-"/>
            </a:pPr>
            <a:r>
              <a:rPr lang="en-US" baseline="0"/>
              <a:t>Your “Coach” is someone you choose as your point person that you trust and know can assist you at the time of discharge to ensure you have a great and safe recovery at the next level of care. </a:t>
            </a:r>
          </a:p>
          <a:p>
            <a:pPr marL="171450" indent="-171450">
              <a:buFontTx/>
              <a:buChar char="-"/>
            </a:pPr>
            <a:r>
              <a:rPr lang="en-US" baseline="0"/>
              <a:t>The medical team will be your Cardiothoracic team.  If other teams needs to be introduced, they will do so and you will meet them during your admission. </a:t>
            </a:r>
          </a:p>
          <a:p>
            <a:pPr marL="171450" indent="-171450">
              <a:buFontTx/>
              <a:buChar char="-"/>
            </a:pPr>
            <a:r>
              <a:rPr lang="en-US" baseline="0"/>
              <a:t>Your nursing team consists of your registered nurse who will be providing most of your care after your surgery and will prepare you for discharge</a:t>
            </a:r>
          </a:p>
          <a:p>
            <a:pPr marL="171450" indent="-171450">
              <a:buFontTx/>
              <a:buChar char="-"/>
            </a:pPr>
            <a:r>
              <a:rPr lang="en-US" baseline="0"/>
              <a:t>Your care coordinator, or case manager, specializes in discharge planning and will assist you so that you are successful at the next level of care, whether that be home or at a skilled facility. </a:t>
            </a:r>
          </a:p>
          <a:p>
            <a:pPr marL="171450" indent="-171450">
              <a:buFontTx/>
              <a:buChar char="-"/>
            </a:pPr>
            <a:r>
              <a:rPr lang="en-US" baseline="0"/>
              <a:t>Physical and Occupational Therapists are movement specialists that will work with you during your rehabilitation post operatively.  They will progress you to the best of your ability and perform patient and family education with your family or “coach” to prepare you the best they can for discharge with the help of your nursing team.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a:t>
            </a:fld>
            <a:endParaRPr lang="en-US"/>
          </a:p>
        </p:txBody>
      </p:sp>
    </p:spTree>
    <p:extLst>
      <p:ext uri="{BB962C8B-B14F-4D97-AF65-F5344CB8AC3E}">
        <p14:creationId xmlns:p14="http://schemas.microsoft.com/office/powerpoint/2010/main" val="1306315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standard sternal precautions are being phased out and many facilities are moving towards a less restrictive approach. This is because ^</a:t>
            </a:r>
          </a:p>
          <a:p>
            <a:r>
              <a:rPr lang="en-US" baseline="0"/>
              <a:t>As a hospital system, we have adopted a less restrictive idea of movement to help assist you as the patient to be more (I) while recovering from your surgery. This newer concept is called, “Keep Your Move In The Tube”. This transition is occurring at this facility because research has shown that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20</a:t>
            </a:fld>
            <a:endParaRPr lang="en-US"/>
          </a:p>
        </p:txBody>
      </p:sp>
    </p:spTree>
    <p:extLst>
      <p:ext uri="{BB962C8B-B14F-4D97-AF65-F5344CB8AC3E}">
        <p14:creationId xmlns:p14="http://schemas.microsoft.com/office/powerpoint/2010/main" val="24612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Patients: The reason for the 10 </a:t>
            </a:r>
            <a:r>
              <a:rPr lang="en-US" err="1"/>
              <a:t>lb</a:t>
            </a:r>
            <a:r>
              <a:rPr lang="en-US"/>
              <a:t> weight limitation for within the tube movements, is</a:t>
            </a:r>
            <a:r>
              <a:rPr lang="en-US" baseline="0"/>
              <a:t> so that you can avoid adding stress onto the wires that are helping to hold your sternum together while it heals. Again, we emphasize that if you are at all WB, you should remain in your tube and keep you elbows at your side. </a:t>
            </a:r>
          </a:p>
          <a:p>
            <a:r>
              <a:rPr lang="en-US" baseline="0"/>
              <a:t>For </a:t>
            </a:r>
            <a:r>
              <a:rPr lang="en-US" baseline="0" err="1"/>
              <a:t>nonWB</a:t>
            </a:r>
            <a:r>
              <a:rPr lang="en-US" baseline="0"/>
              <a:t> activities, we encourage you to move freely so that you can return to a more functional state of being. This includes: UB and LB dressing/bathing, placing your own undergarments on or even grabbing a coffee mug from a top shelf. Now if you are in pain with any of these non WB motions, we do advise that you listen to your body and avoid that activity until your pain is more controlled.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21</a:t>
            </a:fld>
            <a:endParaRPr lang="en-US"/>
          </a:p>
        </p:txBody>
      </p:sp>
    </p:spTree>
    <p:extLst>
      <p:ext uri="{BB962C8B-B14F-4D97-AF65-F5344CB8AC3E}">
        <p14:creationId xmlns:p14="http://schemas.microsoft.com/office/powerpoint/2010/main" val="292670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your medical</a:t>
            </a:r>
            <a:r>
              <a:rPr lang="en-US" baseline="0"/>
              <a:t> and physical rehabilitation, it is time for DC…so now what? We hope by the time of your DC, you have achieved a mobility status where you are able to be (I) with bed mobility, transfers and walking…. </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22</a:t>
            </a:fld>
            <a:endParaRPr lang="en-US"/>
          </a:p>
        </p:txBody>
      </p:sp>
    </p:spTree>
    <p:extLst>
      <p:ext uri="{BB962C8B-B14F-4D97-AF65-F5344CB8AC3E}">
        <p14:creationId xmlns:p14="http://schemas.microsoft.com/office/powerpoint/2010/main" val="103262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are not independent with certain tasks, PT and OT will review the equipment you see in this slide that can aide in your independence. They will work with your coach as well and assist with training any of your caregivers and yourself to help you be as independent as possible with hopes of you going home after surgery. </a:t>
            </a:r>
          </a:p>
        </p:txBody>
      </p:sp>
      <p:sp>
        <p:nvSpPr>
          <p:cNvPr id="4" name="Slide Number Placeholder 3"/>
          <p:cNvSpPr>
            <a:spLocks noGrp="1"/>
          </p:cNvSpPr>
          <p:nvPr>
            <p:ph type="sldNum" sz="quarter" idx="5"/>
          </p:nvPr>
        </p:nvSpPr>
        <p:spPr/>
        <p:txBody>
          <a:bodyPr/>
          <a:lstStyle/>
          <a:p>
            <a:fld id="{387BF000-4A04-40A8-BACA-B909DDF0DA62}" type="slidenum">
              <a:rPr lang="en-US" smtClean="0"/>
              <a:pPr/>
              <a:t>23</a:t>
            </a:fld>
            <a:endParaRPr lang="en-US"/>
          </a:p>
        </p:txBody>
      </p:sp>
    </p:spTree>
    <p:extLst>
      <p:ext uri="{BB962C8B-B14F-4D97-AF65-F5344CB8AC3E}">
        <p14:creationId xmlns:p14="http://schemas.microsoft.com/office/powerpoint/2010/main" val="3169964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a:t>
            </a:r>
            <a:r>
              <a:rPr lang="en-US" baseline="0"/>
              <a:t> in regards to car transfers and sleeping….</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24</a:t>
            </a:fld>
            <a:endParaRPr lang="en-US"/>
          </a:p>
        </p:txBody>
      </p:sp>
    </p:spTree>
    <p:extLst>
      <p:ext uri="{BB962C8B-B14F-4D97-AF65-F5344CB8AC3E}">
        <p14:creationId xmlns:p14="http://schemas.microsoft.com/office/powerpoint/2010/main" val="163902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are no barriers to your DC, the</a:t>
            </a:r>
            <a:r>
              <a:rPr lang="en-US" baseline="0"/>
              <a:t> expectation is for you to be DC home with your “coach” or family..</a:t>
            </a:r>
          </a:p>
          <a:p>
            <a:endParaRPr lang="en-US" baseline="0"/>
          </a:p>
          <a:p>
            <a:r>
              <a:rPr lang="en-US" baseline="0"/>
              <a:t>If you are unable to return home due to particular barriers, we will place a referral to an acute rehab or SNF to continue your medical and physical rehabilitation with the goal of returning you home in the near future!</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25</a:t>
            </a:fld>
            <a:endParaRPr lang="en-US"/>
          </a:p>
        </p:txBody>
      </p:sp>
    </p:spTree>
    <p:extLst>
      <p:ext uri="{BB962C8B-B14F-4D97-AF65-F5344CB8AC3E}">
        <p14:creationId xmlns:p14="http://schemas.microsoft.com/office/powerpoint/2010/main" val="3443047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appreciate your participation in our virtual pre-op presentation. We hope this eases your mind and prepares you for your upcoming surgery. We look forward to meeting you soon and assisting you with your recovery. If you have any questions, please reach out to your Cardiothoracic team and/or provider. Thank you</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26</a:t>
            </a:fld>
            <a:endParaRPr lang="en-US"/>
          </a:p>
        </p:txBody>
      </p:sp>
    </p:spTree>
    <p:extLst>
      <p:ext uri="{BB962C8B-B14F-4D97-AF65-F5344CB8AC3E}">
        <p14:creationId xmlns:p14="http://schemas.microsoft.com/office/powerpoint/2010/main" val="2634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27</a:t>
            </a:fld>
            <a:endParaRPr lang="en-US"/>
          </a:p>
        </p:txBody>
      </p:sp>
    </p:spTree>
    <p:extLst>
      <p:ext uri="{BB962C8B-B14F-4D97-AF65-F5344CB8AC3E}">
        <p14:creationId xmlns:p14="http://schemas.microsoft.com/office/powerpoint/2010/main" val="255006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Our Cardiothoracic Surgeons.  Pictured Left to Right is Dr. Lee, Dr. Gerogiannis who is our Chief of Cardiothoracic Surgery and finally Dr. Kriegel on the far right</a:t>
            </a:r>
          </a:p>
        </p:txBody>
      </p:sp>
      <p:sp>
        <p:nvSpPr>
          <p:cNvPr id="4" name="Slide Number Placeholder 3"/>
          <p:cNvSpPr>
            <a:spLocks noGrp="1"/>
          </p:cNvSpPr>
          <p:nvPr>
            <p:ph type="sldNum" sz="quarter" idx="5"/>
          </p:nvPr>
        </p:nvSpPr>
        <p:spPr/>
        <p:txBody>
          <a:bodyPr/>
          <a:lstStyle/>
          <a:p>
            <a:fld id="{387BF000-4A04-40A8-BACA-B909DDF0DA62}" type="slidenum">
              <a:rPr lang="en-US" smtClean="0"/>
              <a:pPr/>
              <a:t>3</a:t>
            </a:fld>
            <a:endParaRPr lang="en-US"/>
          </a:p>
        </p:txBody>
      </p:sp>
    </p:spTree>
    <p:extLst>
      <p:ext uri="{BB962C8B-B14F-4D97-AF65-F5344CB8AC3E}">
        <p14:creationId xmlns:p14="http://schemas.microsoft.com/office/powerpoint/2010/main" val="210064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look forward to meeting you in person but for now here are some members of our growing team!</a:t>
            </a:r>
          </a:p>
        </p:txBody>
      </p:sp>
      <p:sp>
        <p:nvSpPr>
          <p:cNvPr id="4" name="Slide Number Placeholder 3"/>
          <p:cNvSpPr>
            <a:spLocks noGrp="1"/>
          </p:cNvSpPr>
          <p:nvPr>
            <p:ph type="sldNum" sz="quarter" idx="5"/>
          </p:nvPr>
        </p:nvSpPr>
        <p:spPr/>
        <p:txBody>
          <a:bodyPr/>
          <a:lstStyle/>
          <a:p>
            <a:fld id="{387BF000-4A04-40A8-BACA-B909DDF0DA62}" type="slidenum">
              <a:rPr lang="en-US" smtClean="0"/>
              <a:pPr/>
              <a:t>4</a:t>
            </a:fld>
            <a:endParaRPr lang="en-US"/>
          </a:p>
        </p:txBody>
      </p:sp>
    </p:spTree>
    <p:extLst>
      <p:ext uri="{BB962C8B-B14F-4D97-AF65-F5344CB8AC3E}">
        <p14:creationId xmlns:p14="http://schemas.microsoft.com/office/powerpoint/2010/main" val="329848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heart</a:t>
            </a:r>
            <a:r>
              <a:rPr lang="en-US" baseline="0" dirty="0"/>
              <a:t> surgery may include a coronary artery bypass surgery or replacement of a heart valve.  </a:t>
            </a:r>
          </a:p>
          <a:p>
            <a:endParaRPr lang="en-US" dirty="0"/>
          </a:p>
          <a:p>
            <a:r>
              <a:rPr lang="en-US" dirty="0"/>
              <a:t>A coronary artery bypass surgery often referred to as a CABG is a procedure intended to relieve the stress on your heart by creating new pathways</a:t>
            </a:r>
            <a:r>
              <a:rPr lang="en-US" baseline="0" dirty="0"/>
              <a:t> for blood to flow.  </a:t>
            </a:r>
          </a:p>
          <a:p>
            <a:endParaRPr lang="en-US" baseline="0" dirty="0"/>
          </a:p>
          <a:p>
            <a:r>
              <a:rPr lang="en-US" baseline="0" dirty="0"/>
              <a:t>A blockage is bypassed by taking a part of a vein or artery from another area such as the thigh.  After the new artery or vein is grafted,      blood will flow around the blocked area and begin taking blood and oxygen to your heart muscle once again.  </a:t>
            </a:r>
          </a:p>
          <a:p>
            <a:endParaRPr lang="en-US" baseline="0" dirty="0"/>
          </a:p>
          <a:p>
            <a:r>
              <a:rPr lang="en-US" baseline="0" dirty="0"/>
              <a:t>If you are having valve surgery.  They will take the damaged valve and replace it with a mechanical or biological valve.  There are 4 valves in your heart that act as one-way doors that allow blood to travel in and out of the hearts chambers each time it beats. </a:t>
            </a:r>
          </a:p>
          <a:p>
            <a:endParaRPr lang="en-US" baseline="0" dirty="0"/>
          </a:p>
          <a:p>
            <a:r>
              <a:rPr lang="en-US" baseline="0" dirty="0"/>
              <a:t>A damaged valve causes your heart to pump harder and you may feel pain, shortness of breath or dizziness. </a:t>
            </a:r>
            <a:endParaRPr lang="en-US" dirty="0"/>
          </a:p>
        </p:txBody>
      </p:sp>
      <p:sp>
        <p:nvSpPr>
          <p:cNvPr id="4" name="Slide Number Placeholder 3"/>
          <p:cNvSpPr>
            <a:spLocks noGrp="1"/>
          </p:cNvSpPr>
          <p:nvPr>
            <p:ph type="sldNum" sz="quarter" idx="10"/>
          </p:nvPr>
        </p:nvSpPr>
        <p:spPr/>
        <p:txBody>
          <a:bodyPr/>
          <a:lstStyle/>
          <a:p>
            <a:fld id="{BDEB9C2C-4A9F-455C-97F8-7900107D4602}" type="slidenum">
              <a:rPr lang="en-US" smtClean="0"/>
              <a:t>5</a:t>
            </a:fld>
            <a:endParaRPr lang="en-US"/>
          </a:p>
        </p:txBody>
      </p:sp>
    </p:spTree>
    <p:extLst>
      <p:ext uri="{BB962C8B-B14F-4D97-AF65-F5344CB8AC3E}">
        <p14:creationId xmlns:p14="http://schemas.microsoft.com/office/powerpoint/2010/main" val="215383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your cardiac surgery</a:t>
            </a:r>
            <a:r>
              <a:rPr lang="en-US" baseline="0"/>
              <a:t> time.  We will review each step during this presentation. We are here at pre-op step number 1 which is watching this presentation.  We will also review pre-op testing and how to prepare your home.  We will discuss what to expect on the day of surgery, during your hospital stay and what happens when you </a:t>
            </a:r>
            <a:r>
              <a:rPr lang="en-US"/>
              <a:t>are ready</a:t>
            </a:r>
            <a:r>
              <a:rPr lang="en-US" baseline="0"/>
              <a:t> </a:t>
            </a:r>
            <a:r>
              <a:rPr lang="en-US"/>
              <a:t>to </a:t>
            </a:r>
            <a:r>
              <a:rPr lang="en-US" baseline="0"/>
              <a:t>leave the hospital. </a:t>
            </a:r>
          </a:p>
          <a:p>
            <a:endParaRPr lang="en-US" baseline="0"/>
          </a:p>
        </p:txBody>
      </p:sp>
      <p:sp>
        <p:nvSpPr>
          <p:cNvPr id="4" name="Slide Number Placeholder 3"/>
          <p:cNvSpPr>
            <a:spLocks noGrp="1"/>
          </p:cNvSpPr>
          <p:nvPr>
            <p:ph type="sldNum" sz="quarter" idx="10"/>
          </p:nvPr>
        </p:nvSpPr>
        <p:spPr/>
        <p:txBody>
          <a:bodyPr/>
          <a:lstStyle/>
          <a:p>
            <a:fld id="{BDEB9C2C-4A9F-455C-97F8-7900107D4602}" type="slidenum">
              <a:rPr lang="en-US" smtClean="0"/>
              <a:t>6</a:t>
            </a:fld>
            <a:endParaRPr lang="en-US"/>
          </a:p>
        </p:txBody>
      </p:sp>
    </p:spTree>
    <p:extLst>
      <p:ext uri="{BB962C8B-B14F-4D97-AF65-F5344CB8AC3E}">
        <p14:creationId xmlns:p14="http://schemas.microsoft.com/office/powerpoint/2010/main" val="269844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Pre-admission</a:t>
            </a:r>
            <a:r>
              <a:rPr lang="en-US" baseline="0"/>
              <a:t> testing will take place several days or weeks before your scheduled surgery and will include: </a:t>
            </a:r>
          </a:p>
          <a:p>
            <a:pPr marL="174708" indent="-174708">
              <a:buFont typeface="Arial" panose="020B0604020202020204" pitchFamily="34" charset="0"/>
              <a:buChar char="•"/>
            </a:pPr>
            <a:r>
              <a:rPr lang="en-US"/>
              <a:t>A review of your Medical history and physical</a:t>
            </a:r>
          </a:p>
          <a:p>
            <a:pPr marL="174708" indent="-174708">
              <a:buFont typeface="Arial" panose="020B0604020202020204" pitchFamily="34" charset="0"/>
              <a:buChar char="•"/>
            </a:pPr>
            <a:r>
              <a:rPr lang="en-US"/>
              <a:t>A Nursing assessment</a:t>
            </a:r>
          </a:p>
          <a:p>
            <a:pPr marL="174708" indent="-174708">
              <a:buFont typeface="Arial" panose="020B0604020202020204" pitchFamily="34" charset="0"/>
              <a:buChar char="•"/>
            </a:pPr>
            <a:r>
              <a:rPr lang="en-US"/>
              <a:t>A Review</a:t>
            </a:r>
            <a:r>
              <a:rPr lang="en-US" baseline="0"/>
              <a:t> of medications including what to stop before surgery and what to take the morning of surgery</a:t>
            </a:r>
            <a:endParaRPr lang="en-US"/>
          </a:p>
          <a:p>
            <a:pPr marL="174708" indent="-174708">
              <a:buFont typeface="Arial" panose="020B0604020202020204" pitchFamily="34" charset="0"/>
              <a:buChar char="•"/>
            </a:pPr>
            <a:r>
              <a:rPr lang="en-US"/>
              <a:t>An Anesthesia</a:t>
            </a:r>
            <a:r>
              <a:rPr lang="en-US" baseline="0"/>
              <a:t> interview</a:t>
            </a:r>
          </a:p>
          <a:p>
            <a:pPr marL="174708" indent="-174708">
              <a:buFont typeface="Arial" panose="020B0604020202020204" pitchFamily="34" charset="0"/>
              <a:buChar char="•"/>
            </a:pPr>
            <a:r>
              <a:rPr lang="en-US" baseline="0"/>
              <a:t>Completion of Surgical and anesthesia consent forms</a:t>
            </a:r>
          </a:p>
          <a:p>
            <a:pPr marL="174708" indent="-174708">
              <a:buFont typeface="Arial" panose="020B0604020202020204" pitchFamily="34" charset="0"/>
              <a:buChar char="•"/>
            </a:pPr>
            <a:r>
              <a:rPr lang="en-US" baseline="0"/>
              <a:t>Meeting with your cardiac surgery case manager</a:t>
            </a:r>
          </a:p>
          <a:p>
            <a:pPr marL="174708" indent="-174708">
              <a:buFont typeface="Arial" panose="020B0604020202020204" pitchFamily="34" charset="0"/>
              <a:buChar char="•"/>
            </a:pPr>
            <a:r>
              <a:rPr lang="en-US" baseline="0"/>
              <a:t>Lab work, testing and imaging</a:t>
            </a:r>
          </a:p>
          <a:p>
            <a:pPr marL="174708" indent="-174708">
              <a:buFont typeface="Arial" panose="020B0604020202020204" pitchFamily="34" charset="0"/>
              <a:buChar char="•"/>
            </a:pPr>
            <a:r>
              <a:rPr lang="en-US" baseline="0"/>
              <a:t>Dental clearance</a:t>
            </a:r>
          </a:p>
          <a:p>
            <a:pPr marL="174708" indent="-174708">
              <a:buFont typeface="Arial" panose="020B0604020202020204" pitchFamily="34" charset="0"/>
              <a:buChar char="•"/>
            </a:pPr>
            <a:r>
              <a:rPr lang="en-US" baseline="0"/>
              <a:t>And finally an Optional Tour of the Cardiovascular ICU</a:t>
            </a:r>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7</a:t>
            </a:fld>
            <a:endParaRPr lang="en-US"/>
          </a:p>
        </p:txBody>
      </p:sp>
    </p:spTree>
    <p:extLst>
      <p:ext uri="{BB962C8B-B14F-4D97-AF65-F5344CB8AC3E}">
        <p14:creationId xmlns:p14="http://schemas.microsoft.com/office/powerpoint/2010/main" val="191285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nose swab for staph bacteria will be completed at your pre-op testing visit.</a:t>
            </a:r>
            <a:r>
              <a:rPr lang="en-US" baseline="0"/>
              <a:t>  Many people carry staph bacteria in their nostrils without any signs or symptoms.  If you are a carrier of this bacteria this could be a source of surgical infection.  All patients will be swabbed during pre-admission testing and if positive will be treated with an ointment.  You will also be given </a:t>
            </a:r>
            <a:r>
              <a:rPr lang="en-US" baseline="0" err="1"/>
              <a:t>hibiclens</a:t>
            </a:r>
            <a:r>
              <a:rPr lang="en-US" baseline="0"/>
              <a:t> wash to reduce bacteria on the skin before surgery.  You want to shower with this antimicrobial soap the night before and the morning of your surgery.  </a:t>
            </a:r>
          </a:p>
          <a:p>
            <a:endParaRPr lang="en-US" baseline="0"/>
          </a:p>
          <a:p>
            <a:r>
              <a:rPr lang="en-US" baseline="0"/>
              <a:t>Please note:  if your surgery is not elective and you need to be admitted at the time of surgery, then all pre-surgery activities will be taken care of for you. </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8</a:t>
            </a:fld>
            <a:endParaRPr lang="en-US"/>
          </a:p>
        </p:txBody>
      </p:sp>
    </p:spTree>
    <p:extLst>
      <p:ext uri="{BB962C8B-B14F-4D97-AF65-F5344CB8AC3E}">
        <p14:creationId xmlns:p14="http://schemas.microsoft.com/office/powerpoint/2010/main" val="118270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you prepare for surgery? First, start by picking your coach! Again, this is a person you trust and serves as that go to person that will assist you following surgery.  This person should be able to physically assist you and will be available to support you when you are discharged.  </a:t>
            </a:r>
            <a:br>
              <a:rPr lang="en-US">
                <a:cs typeface="+mn-lt"/>
              </a:rPr>
            </a:br>
            <a:br>
              <a:rPr lang="en-US">
                <a:cs typeface="+mn-lt"/>
              </a:rPr>
            </a:br>
            <a:r>
              <a:rPr lang="en-US"/>
              <a:t>Some things you can bring with you to the hospital are personal hygiene items, glasses, hearing aides and loose, comfortable sneakers.  Please be sure they are not new or tight as you may have swelling following surgery.    </a:t>
            </a:r>
          </a:p>
          <a:p>
            <a:endParaRPr lang="en-US"/>
          </a:p>
          <a:p>
            <a:r>
              <a:rPr lang="en-US"/>
              <a:t>Some questions your family should ask prior to surgery are: </a:t>
            </a:r>
          </a:p>
          <a:p>
            <a:pPr lvl="1"/>
            <a:r>
              <a:rPr lang="en-US"/>
              <a:t>What is the time of your surgery?</a:t>
            </a:r>
          </a:p>
          <a:p>
            <a:pPr lvl="1"/>
            <a:r>
              <a:rPr lang="en-US"/>
              <a:t>When and how often can they visit after surgery?</a:t>
            </a:r>
          </a:p>
          <a:p>
            <a:pPr lvl="1"/>
            <a:r>
              <a:rPr lang="en-US"/>
              <a:t>What items are allowed in the cardiac surgical intensive care unit?</a:t>
            </a:r>
          </a:p>
          <a:p>
            <a:pPr lvl="1"/>
            <a:r>
              <a:rPr lang="en-US"/>
              <a:t>What should they do with your clothing, dentures, glasses, hearing aids or other items you may want with you during your stay in the hospital?</a:t>
            </a:r>
          </a:p>
          <a:p>
            <a:endParaRPr lang="en-US"/>
          </a:p>
        </p:txBody>
      </p:sp>
      <p:sp>
        <p:nvSpPr>
          <p:cNvPr id="4" name="Slide Number Placeholder 3"/>
          <p:cNvSpPr>
            <a:spLocks noGrp="1"/>
          </p:cNvSpPr>
          <p:nvPr>
            <p:ph type="sldNum" sz="quarter" idx="10"/>
          </p:nvPr>
        </p:nvSpPr>
        <p:spPr/>
        <p:txBody>
          <a:bodyPr/>
          <a:lstStyle/>
          <a:p>
            <a:fld id="{BDEB9C2C-4A9F-455C-97F8-7900107D4602}" type="slidenum">
              <a:rPr lang="en-US" smtClean="0"/>
              <a:t>9</a:t>
            </a:fld>
            <a:endParaRPr lang="en-US"/>
          </a:p>
        </p:txBody>
      </p:sp>
    </p:spTree>
    <p:extLst>
      <p:ext uri="{BB962C8B-B14F-4D97-AF65-F5344CB8AC3E}">
        <p14:creationId xmlns:p14="http://schemas.microsoft.com/office/powerpoint/2010/main" val="332495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CAA559-7A6F-B54C-9A82-786170DD2241}"/>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EF9E72-D6A1-35A6-8E10-57E86FC3A573}"/>
              </a:ext>
            </a:extLst>
          </p:cNvPr>
          <p:cNvSpPr/>
          <p:nvPr userDrawn="1"/>
        </p:nvSpPr>
        <p:spPr>
          <a:xfrm>
            <a:off x="135412" y="150874"/>
            <a:ext cx="8862591" cy="483990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62000" y="1871436"/>
            <a:ext cx="6843132" cy="1215802"/>
          </a:xfrm>
          <a:prstGeom prst="rect">
            <a:avLst/>
          </a:prstGeom>
        </p:spPr>
        <p:txBody>
          <a:bodyPr anchor="ctr">
            <a:normAutofit/>
          </a:bodyPr>
          <a:lstStyle>
            <a:lvl1pPr algn="l">
              <a:defRPr sz="2400" b="0" i="0">
                <a:solidFill>
                  <a:schemeClr val="bg1"/>
                </a:solidFill>
                <a:latin typeface="Arial"/>
                <a:cs typeface="Arial"/>
              </a:defRPr>
            </a:lvl1pPr>
          </a:lstStyle>
          <a:p>
            <a:r>
              <a:rPr lang="en-US"/>
              <a:t>Presentation title in this box</a:t>
            </a:r>
          </a:p>
        </p:txBody>
      </p:sp>
      <p:sp>
        <p:nvSpPr>
          <p:cNvPr id="3" name="Subtitle 2"/>
          <p:cNvSpPr>
            <a:spLocks noGrp="1"/>
          </p:cNvSpPr>
          <p:nvPr>
            <p:ph type="subTitle" idx="1" hasCustomPrompt="1"/>
          </p:nvPr>
        </p:nvSpPr>
        <p:spPr>
          <a:xfrm>
            <a:off x="762000" y="3467669"/>
            <a:ext cx="3662961" cy="647700"/>
          </a:xfrm>
          <a:prstGeom prst="rect">
            <a:avLst/>
          </a:prstGeom>
        </p:spPr>
        <p:txBody>
          <a:bodyPr>
            <a:normAutofit/>
          </a:bodyPr>
          <a:lstStyle>
            <a:lvl1pPr marL="0" indent="0" algn="l">
              <a:buNone/>
              <a:defRPr sz="16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&amp; date in this box</a:t>
            </a:r>
          </a:p>
        </p:txBody>
      </p:sp>
      <p:sp>
        <p:nvSpPr>
          <p:cNvPr id="4" name="Rectangle 3">
            <a:extLst>
              <a:ext uri="{FF2B5EF4-FFF2-40B4-BE49-F238E27FC236}">
                <a16:creationId xmlns:a16="http://schemas.microsoft.com/office/drawing/2014/main" id="{F1EDB857-1D9E-3902-9ED4-5C53FC5944AD}"/>
              </a:ext>
            </a:extLst>
          </p:cNvPr>
          <p:cNvSpPr/>
          <p:nvPr userDrawn="1"/>
        </p:nvSpPr>
        <p:spPr>
          <a:xfrm>
            <a:off x="686359" y="0"/>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2E8285-3DDB-BB61-736C-6620FE603FF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96431" y="195222"/>
            <a:ext cx="294126" cy="294126"/>
          </a:xfrm>
          <a:prstGeom prst="rect">
            <a:avLst/>
          </a:prstGeom>
        </p:spPr>
      </p:pic>
      <p:pic>
        <p:nvPicPr>
          <p:cNvPr id="11" name="Picture 10">
            <a:extLst>
              <a:ext uri="{FF2B5EF4-FFF2-40B4-BE49-F238E27FC236}">
                <a16:creationId xmlns:a16="http://schemas.microsoft.com/office/drawing/2014/main" id="{6F8A3ACB-BFD6-FE6F-416C-2C8E122B165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61076" y="4607794"/>
            <a:ext cx="1832447" cy="152704"/>
          </a:xfrm>
          <a:prstGeom prst="rect">
            <a:avLst/>
          </a:prstGeom>
        </p:spPr>
      </p:pic>
    </p:spTree>
    <p:extLst>
      <p:ext uri="{BB962C8B-B14F-4D97-AF65-F5344CB8AC3E}">
        <p14:creationId xmlns:p14="http://schemas.microsoft.com/office/powerpoint/2010/main" val="179842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6A9D4D66-6DB5-4064-B99C-1F014443F5F0}" type="datetimeFigureOut">
              <a:rPr lang="en-US" smtClean="0"/>
              <a:t>11/7/2025</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181209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6A9D4D66-6DB5-4064-B99C-1F014443F5F0}"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5268C-CBC0-4449-A0CB-9941EB3E507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899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2746FD-EC3D-CAB3-65DC-0CF1958B274F}"/>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930361-AAF7-35FB-8B42-AFBF87829872}"/>
              </a:ext>
            </a:extLst>
          </p:cNvPr>
          <p:cNvSpPr/>
          <p:nvPr userDrawn="1"/>
        </p:nvSpPr>
        <p:spPr>
          <a:xfrm>
            <a:off x="140704" y="151797"/>
            <a:ext cx="8862591" cy="4839906"/>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A8A1CF-4303-DE0B-EA7D-0525D98C34E5}"/>
              </a:ext>
            </a:extLst>
          </p:cNvPr>
          <p:cNvSpPr/>
          <p:nvPr userDrawn="1"/>
        </p:nvSpPr>
        <p:spPr>
          <a:xfrm>
            <a:off x="686359" y="0"/>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9C05A4E-3A9A-EBA1-4C12-97D5C58704F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96431" y="195222"/>
            <a:ext cx="294126" cy="294126"/>
          </a:xfrm>
          <a:prstGeom prst="rect">
            <a:avLst/>
          </a:prstGeom>
        </p:spPr>
      </p:pic>
      <p:sp>
        <p:nvSpPr>
          <p:cNvPr id="2" name="Title 1"/>
          <p:cNvSpPr>
            <a:spLocks noGrp="1"/>
          </p:cNvSpPr>
          <p:nvPr>
            <p:ph type="title" hasCustomPrompt="1"/>
          </p:nvPr>
        </p:nvSpPr>
        <p:spPr>
          <a:xfrm>
            <a:off x="762000" y="1916767"/>
            <a:ext cx="5778095" cy="1125139"/>
          </a:xfrm>
          <a:prstGeom prst="rect">
            <a:avLst/>
          </a:prstGeom>
        </p:spPr>
        <p:txBody>
          <a:bodyPr anchor="ctr">
            <a:normAutofit/>
          </a:bodyPr>
          <a:lstStyle>
            <a:lvl1pPr algn="l">
              <a:defRPr sz="2400" b="0" cap="none">
                <a:solidFill>
                  <a:schemeClr val="bg1"/>
                </a:solidFill>
              </a:defRPr>
            </a:lvl1pPr>
          </a:lstStyle>
          <a:p>
            <a:r>
              <a:rPr lang="en-US"/>
              <a:t>Insert sub-section title (use this slide to separate sections)</a:t>
            </a:r>
          </a:p>
        </p:txBody>
      </p:sp>
      <p:sp>
        <p:nvSpPr>
          <p:cNvPr id="3" name="Text Placeholder 2"/>
          <p:cNvSpPr>
            <a:spLocks noGrp="1"/>
          </p:cNvSpPr>
          <p:nvPr>
            <p:ph type="body" idx="1" hasCustomPrompt="1"/>
          </p:nvPr>
        </p:nvSpPr>
        <p:spPr>
          <a:xfrm>
            <a:off x="762000" y="3575824"/>
            <a:ext cx="5778095" cy="1057837"/>
          </a:xfrm>
          <a:prstGeom prst="rect">
            <a:avLst/>
          </a:prstGeo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insert text</a:t>
            </a:r>
          </a:p>
        </p:txBody>
      </p:sp>
    </p:spTree>
    <p:extLst>
      <p:ext uri="{BB962C8B-B14F-4D97-AF65-F5344CB8AC3E}">
        <p14:creationId xmlns:p14="http://schemas.microsoft.com/office/powerpoint/2010/main" val="11822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 Basic">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7590931"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5224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B9AC2-6C59-DE32-E5B1-688D8CD9012C}"/>
              </a:ext>
            </a:extLst>
          </p:cNvPr>
          <p:cNvSpPr/>
          <p:nvPr userDrawn="1"/>
        </p:nvSpPr>
        <p:spPr>
          <a:xfrm>
            <a:off x="0" y="3371461"/>
            <a:ext cx="9144000" cy="177203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83C9BFD-3DCF-1A04-A211-F3556AC05796}"/>
              </a:ext>
            </a:extLst>
          </p:cNvPr>
          <p:cNvSpPr/>
          <p:nvPr userDrawn="1"/>
        </p:nvSpPr>
        <p:spPr>
          <a:xfrm>
            <a:off x="460314" y="859804"/>
            <a:ext cx="8201433" cy="4033492"/>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7590931"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26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2 colum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8DE4F5F-A0AF-DA44-9A87-FA07339CC9C8}"/>
              </a:ext>
            </a:extLst>
          </p:cNvPr>
          <p:cNvSpPr>
            <a:spLocks noGrp="1"/>
          </p:cNvSpPr>
          <p:nvPr>
            <p:ph type="body" sz="quarter" idx="10" hasCustomPrompt="1"/>
          </p:nvPr>
        </p:nvSpPr>
        <p:spPr>
          <a:xfrm>
            <a:off x="1019322" y="1317740"/>
            <a:ext cx="3842109"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
        <p:nvSpPr>
          <p:cNvPr id="3" name="Title 2">
            <a:extLst>
              <a:ext uri="{FF2B5EF4-FFF2-40B4-BE49-F238E27FC236}">
                <a16:creationId xmlns:a16="http://schemas.microsoft.com/office/drawing/2014/main" id="{A28EA689-B7A4-4440-A0F4-428860A849E6}"/>
              </a:ext>
            </a:extLst>
          </p:cNvPr>
          <p:cNvSpPr>
            <a:spLocks noGrp="1"/>
          </p:cNvSpPr>
          <p:nvPr>
            <p:ph type="title"/>
          </p:nvPr>
        </p:nvSpPr>
        <p:spPr/>
        <p:txBody>
          <a:bodyPr/>
          <a:lstStyle/>
          <a:p>
            <a:r>
              <a:rPr lang="en-US"/>
              <a:t>Click to edit Master title style</a:t>
            </a:r>
          </a:p>
        </p:txBody>
      </p:sp>
      <p:sp>
        <p:nvSpPr>
          <p:cNvPr id="5" name="Text Placeholder 10">
            <a:extLst>
              <a:ext uri="{FF2B5EF4-FFF2-40B4-BE49-F238E27FC236}">
                <a16:creationId xmlns:a16="http://schemas.microsoft.com/office/drawing/2014/main" id="{6D41A58D-D38C-2E4D-BC57-B5DB1CB5A4EE}"/>
              </a:ext>
            </a:extLst>
          </p:cNvPr>
          <p:cNvSpPr>
            <a:spLocks noGrp="1"/>
          </p:cNvSpPr>
          <p:nvPr>
            <p:ph type="body" sz="quarter" idx="13" hasCustomPrompt="1"/>
          </p:nvPr>
        </p:nvSpPr>
        <p:spPr>
          <a:xfrm>
            <a:off x="5046252" y="1317740"/>
            <a:ext cx="3842110" cy="3407941"/>
          </a:xfrm>
        </p:spPr>
        <p:txBody>
          <a:bodyPr/>
          <a:lstStyle>
            <a:lvl3pPr marL="914400" indent="0">
              <a:buNone/>
              <a:defRPr/>
            </a:lvl3pPr>
          </a:lstStyle>
          <a:p>
            <a:pPr lvl="0"/>
            <a:r>
              <a:rPr lang="en-US"/>
              <a:t>Talking Point 1</a:t>
            </a:r>
          </a:p>
          <a:p>
            <a:pPr lvl="1"/>
            <a:r>
              <a:rPr lang="en-US"/>
              <a:t>Sub talking point</a:t>
            </a:r>
          </a:p>
          <a:p>
            <a:pPr lvl="0"/>
            <a:r>
              <a:rPr lang="en-US"/>
              <a:t>Talking Point 2</a:t>
            </a:r>
          </a:p>
        </p:txBody>
      </p:sp>
    </p:spTree>
    <p:extLst>
      <p:ext uri="{BB962C8B-B14F-4D97-AF65-F5344CB8AC3E}">
        <p14:creationId xmlns:p14="http://schemas.microsoft.com/office/powerpoint/2010/main" val="209502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BD0F-B954-9C44-9D25-BCFD572C8E02}"/>
              </a:ext>
            </a:extLst>
          </p:cNvPr>
          <p:cNvSpPr>
            <a:spLocks noGrp="1"/>
          </p:cNvSpPr>
          <p:nvPr>
            <p:ph type="title" hasCustomPrompt="1"/>
          </p:nvPr>
        </p:nvSpPr>
        <p:spPr/>
        <p:txBody>
          <a:bodyPr/>
          <a:lstStyle/>
          <a:p>
            <a:r>
              <a:rPr lang="en-US"/>
              <a:t>Title for chart slide here</a:t>
            </a:r>
          </a:p>
        </p:txBody>
      </p:sp>
      <p:sp>
        <p:nvSpPr>
          <p:cNvPr id="5" name="Content Placeholder 7">
            <a:extLst>
              <a:ext uri="{FF2B5EF4-FFF2-40B4-BE49-F238E27FC236}">
                <a16:creationId xmlns:a16="http://schemas.microsoft.com/office/drawing/2014/main" id="{84FDEF14-2E7C-6647-8830-DE2A25239C25}"/>
              </a:ext>
            </a:extLst>
          </p:cNvPr>
          <p:cNvSpPr>
            <a:spLocks noGrp="1"/>
          </p:cNvSpPr>
          <p:nvPr>
            <p:ph sz="quarter" idx="12" hasCustomPrompt="1"/>
          </p:nvPr>
        </p:nvSpPr>
        <p:spPr>
          <a:xfrm>
            <a:off x="1019322" y="1302772"/>
            <a:ext cx="3897044" cy="3445961"/>
          </a:xfrm>
        </p:spPr>
        <p:txBody>
          <a:bodyPr/>
          <a:lstStyle>
            <a:lvl1pPr marL="0" indent="0">
              <a:buNone/>
              <a:defRPr/>
            </a:lvl1pPr>
          </a:lstStyle>
          <a:p>
            <a:r>
              <a:rPr lang="en-US"/>
              <a:t>Click here to import chart, graph or data table</a:t>
            </a:r>
          </a:p>
        </p:txBody>
      </p:sp>
      <p:sp>
        <p:nvSpPr>
          <p:cNvPr id="4" name="Content Placeholder 7">
            <a:extLst>
              <a:ext uri="{FF2B5EF4-FFF2-40B4-BE49-F238E27FC236}">
                <a16:creationId xmlns:a16="http://schemas.microsoft.com/office/drawing/2014/main" id="{A9569523-B4B9-5948-9FD0-1EC74E96588A}"/>
              </a:ext>
            </a:extLst>
          </p:cNvPr>
          <p:cNvSpPr>
            <a:spLocks noGrp="1"/>
          </p:cNvSpPr>
          <p:nvPr>
            <p:ph sz="quarter" idx="13" hasCustomPrompt="1"/>
          </p:nvPr>
        </p:nvSpPr>
        <p:spPr>
          <a:xfrm>
            <a:off x="5062875" y="1302772"/>
            <a:ext cx="3897044" cy="3445961"/>
          </a:xfrm>
        </p:spPr>
        <p:txBody>
          <a:bodyPr/>
          <a:lstStyle>
            <a:lvl1pPr marL="0" indent="0">
              <a:buNone/>
              <a:defRPr/>
            </a:lvl1pPr>
          </a:lstStyle>
          <a:p>
            <a:r>
              <a:rPr lang="en-US"/>
              <a:t>Click here to import chart, graph or data table</a:t>
            </a:r>
          </a:p>
        </p:txBody>
      </p:sp>
    </p:spTree>
    <p:extLst>
      <p:ext uri="{BB962C8B-B14F-4D97-AF65-F5344CB8AC3E}">
        <p14:creationId xmlns:p14="http://schemas.microsoft.com/office/powerpoint/2010/main" val="306422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58CC7B-0057-5F4A-80BB-9EAEE3E68C68}"/>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08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D4D66-6DB5-4064-B99C-1F014443F5F0}"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402605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6A9D4D66-6DB5-4064-B99C-1F014443F5F0}" type="datetimeFigureOut">
              <a:rPr lang="en-US" smtClean="0"/>
              <a:t>11/7/2025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9D5268C-CBC0-4449-A0CB-9941EB3E5077}" type="slidenum">
              <a:rPr lang="en-US" smtClean="0"/>
              <a:t>‹#›</a:t>
            </a:fld>
            <a:endParaRPr lang="en-US"/>
          </a:p>
        </p:txBody>
      </p:sp>
    </p:spTree>
    <p:extLst>
      <p:ext uri="{BB962C8B-B14F-4D97-AF65-F5344CB8AC3E}">
        <p14:creationId xmlns:p14="http://schemas.microsoft.com/office/powerpoint/2010/main" val="19060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9322" y="250204"/>
            <a:ext cx="7572001" cy="609600"/>
          </a:xfrm>
          <a:prstGeom prst="rect">
            <a:avLst/>
          </a:prstGeom>
        </p:spPr>
        <p:txBody>
          <a:bodyPr vert="horz" lIns="91440" tIns="45720" rIns="91440" bIns="45720" rtlCol="0" anchor="t">
            <a:normAutofit/>
          </a:bodyPr>
          <a:lstStyle/>
          <a:p>
            <a:r>
              <a:rPr lang="en-US"/>
              <a:t>Insert heading for this slide</a:t>
            </a:r>
          </a:p>
        </p:txBody>
      </p:sp>
      <p:sp>
        <p:nvSpPr>
          <p:cNvPr id="3" name="Text Placeholder 2"/>
          <p:cNvSpPr>
            <a:spLocks noGrp="1"/>
          </p:cNvSpPr>
          <p:nvPr>
            <p:ph type="body" idx="1"/>
          </p:nvPr>
        </p:nvSpPr>
        <p:spPr>
          <a:xfrm>
            <a:off x="1019322" y="1299372"/>
            <a:ext cx="7572001" cy="3517177"/>
          </a:xfrm>
          <a:prstGeom prst="rect">
            <a:avLst/>
          </a:prstGeom>
        </p:spPr>
        <p:txBody>
          <a:bodyPr vert="horz" lIns="91440" tIns="45720" rIns="91440" bIns="45720" rtlCol="0">
            <a:normAutofit/>
          </a:bodyPr>
          <a:lstStyle/>
          <a:p>
            <a:pPr lvl="0"/>
            <a:r>
              <a:rPr lang="en-US"/>
              <a:t>Talking point 1</a:t>
            </a:r>
          </a:p>
          <a:p>
            <a:pPr lvl="1"/>
            <a:r>
              <a:rPr lang="en-US"/>
              <a:t>Second level talking point</a:t>
            </a:r>
          </a:p>
        </p:txBody>
      </p:sp>
      <p:pic>
        <p:nvPicPr>
          <p:cNvPr id="11" name="Picture 10" descr="A picture containing logo&#10;&#10;Description automatically generated">
            <a:extLst>
              <a:ext uri="{FF2B5EF4-FFF2-40B4-BE49-F238E27FC236}">
                <a16:creationId xmlns:a16="http://schemas.microsoft.com/office/drawing/2014/main" id="{5C020FFD-002B-A2DF-8864-DC0F5F2C170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20000" y="4836650"/>
            <a:ext cx="1347294" cy="184300"/>
          </a:xfrm>
          <a:prstGeom prst="rect">
            <a:avLst/>
          </a:prstGeom>
        </p:spPr>
      </p:pic>
      <p:sp>
        <p:nvSpPr>
          <p:cNvPr id="13" name="Rectangle 12">
            <a:extLst>
              <a:ext uri="{FF2B5EF4-FFF2-40B4-BE49-F238E27FC236}">
                <a16:creationId xmlns:a16="http://schemas.microsoft.com/office/drawing/2014/main" id="{34046B6E-A656-B421-9671-4DFD75E2357F}"/>
              </a:ext>
            </a:extLst>
          </p:cNvPr>
          <p:cNvSpPr/>
          <p:nvPr userDrawn="1"/>
        </p:nvSpPr>
        <p:spPr>
          <a:xfrm>
            <a:off x="0" y="0"/>
            <a:ext cx="9144000" cy="152219"/>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623D81-2042-AE7D-050C-DDDAD6EE4A91}"/>
              </a:ext>
            </a:extLst>
          </p:cNvPr>
          <p:cNvSpPr/>
          <p:nvPr userDrawn="1"/>
        </p:nvSpPr>
        <p:spPr>
          <a:xfrm>
            <a:off x="0" y="20942"/>
            <a:ext cx="9144000" cy="152219"/>
          </a:xfrm>
          <a:prstGeom prst="rect">
            <a:avLst/>
          </a:prstGeom>
          <a:solidFill>
            <a:srgbClr val="0894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10FDA6-8514-8988-8B2B-FCA4D14EDEEC}"/>
              </a:ext>
            </a:extLst>
          </p:cNvPr>
          <p:cNvSpPr/>
          <p:nvPr userDrawn="1"/>
        </p:nvSpPr>
        <p:spPr>
          <a:xfrm>
            <a:off x="195542" y="13225"/>
            <a:ext cx="714270" cy="714270"/>
          </a:xfrm>
          <a:prstGeom prst="rect">
            <a:avLst/>
          </a:prstGeom>
          <a:solidFill>
            <a:srgbClr val="08947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88E61A-A17C-6FF6-D1A0-0E340C3D4186}"/>
              </a:ext>
            </a:extLst>
          </p:cNvPr>
          <p:cNvPicPr>
            <a:picLocks noChangeAspect="1"/>
          </p:cNvPicPr>
          <p:nvPr userDrawn="1"/>
        </p:nvPicPr>
        <p:blipFill>
          <a:blip r:embed="rId14" cstate="hqprint">
            <a:extLst>
              <a:ext uri="{28A0092B-C50C-407E-A947-70E740481C1C}">
                <a14:useLocalDpi xmlns:a14="http://schemas.microsoft.com/office/drawing/2010/main"/>
              </a:ext>
            </a:extLst>
          </a:blip>
          <a:srcRect/>
          <a:stretch/>
        </p:blipFill>
        <p:spPr>
          <a:xfrm>
            <a:off x="405614" y="227714"/>
            <a:ext cx="294126" cy="294126"/>
          </a:xfrm>
          <a:prstGeom prst="rect">
            <a:avLst/>
          </a:prstGeom>
        </p:spPr>
      </p:pic>
    </p:spTree>
    <p:extLst>
      <p:ext uri="{BB962C8B-B14F-4D97-AF65-F5344CB8AC3E}">
        <p14:creationId xmlns:p14="http://schemas.microsoft.com/office/powerpoint/2010/main" val="7210582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6" r:id="rId3"/>
    <p:sldLayoutId id="2147483782" r:id="rId4"/>
    <p:sldLayoutId id="2147483783" r:id="rId5"/>
    <p:sldLayoutId id="2147483784" r:id="rId6"/>
    <p:sldLayoutId id="2147483785" r:id="rId7"/>
    <p:sldLayoutId id="2147483787" r:id="rId8"/>
    <p:sldLayoutId id="2147483788" r:id="rId9"/>
    <p:sldLayoutId id="2147483789" r:id="rId10"/>
    <p:sldLayoutId id="2147483790" r:id="rId11"/>
  </p:sldLayoutIdLst>
  <p:hf hdr="0" ftr="0" dt="0"/>
  <p:txStyles>
    <p:titleStyle>
      <a:lvl1pPr algn="l" defTabSz="457200" rtl="0" eaLnBrk="1" latinLnBrk="0" hangingPunct="1">
        <a:spcBef>
          <a:spcPct val="0"/>
        </a:spcBef>
        <a:buNone/>
        <a:defRPr sz="18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Clr>
          <a:schemeClr val="tx1">
            <a:lumMod val="75000"/>
            <a:lumOff val="25000"/>
          </a:schemeClr>
        </a:buClr>
        <a:buSzPct val="90000"/>
        <a:buFont typeface="Lucida Grande"/>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Clr>
          <a:srgbClr val="08947E"/>
        </a:buClr>
        <a:buSzPct val="95000"/>
        <a:buFont typeface="Lucida Grande"/>
        <a:buChar char="+"/>
        <a:defRPr sz="1800" kern="1200">
          <a:solidFill>
            <a:srgbClr val="404040"/>
          </a:solidFill>
          <a:latin typeface="+mn-lt"/>
          <a:ea typeface="+mn-ea"/>
          <a:cs typeface="+mn-cs"/>
        </a:defRPr>
      </a:lvl2pPr>
      <a:lvl3pPr marL="11430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3pPr>
      <a:lvl4pPr marL="16002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4pPr>
      <a:lvl5pPr marL="2057400" indent="-228600" algn="l" defTabSz="457200" rtl="0" eaLnBrk="1" latinLnBrk="0" hangingPunct="1">
        <a:spcBef>
          <a:spcPct val="20000"/>
        </a:spcBef>
        <a:buClr>
          <a:srgbClr val="08947E"/>
        </a:buClr>
        <a:buSzPct val="85000"/>
        <a:buFont typeface="Lucida Grande"/>
        <a:buChar char="+"/>
        <a:defRPr sz="18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microsoft.com/office/2018/10/relationships/comments" Target="../comments/modernComment_116_A370DE3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8.xml"/><Relationship Id="rId7" Type="http://schemas.openxmlformats.org/officeDocument/2006/relationships/diagramLayout" Target="../diagrams/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3.xml"/><Relationship Id="rId11" Type="http://schemas.openxmlformats.org/officeDocument/2006/relationships/image" Target="../media/image4.png"/><Relationship Id="rId5" Type="http://schemas.microsoft.com/office/2018/10/relationships/comments" Target="../comments/modernComment_103_D9ED64A7.xml"/><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4.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19.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oleObject" Target="../embeddings/oleObject1.bin"/><Relationship Id="rId5" Type="http://schemas.microsoft.com/office/2018/10/relationships/comments" Target="../comments/modernComment_115_CF66D6DC.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microsoft.com/office/2018/10/relationships/comments" Target="../comments/modernComment_107_2532EC7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microsoft.com/office/2018/10/relationships/comments" Target="../comments/modernComment_110_96559436.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microsoft.com/office/2018/10/relationships/comments" Target="../comments/modernComment_10A_B29ECE48.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png"/><Relationship Id="rId5" Type="http://schemas.microsoft.com/office/2018/10/relationships/comments" Target="../comments/modernComment_119_E0F2BC0B.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png"/><Relationship Id="rId5" Type="http://schemas.microsoft.com/office/2018/10/relationships/comments" Target="../comments/modernComment_7FFFF033_596C53DC.xml"/><Relationship Id="rId10" Type="http://schemas.openxmlformats.org/officeDocument/2006/relationships/image" Target="../media/image4.png"/><Relationship Id="rId4" Type="http://schemas.openxmlformats.org/officeDocument/2006/relationships/notesSlide" Target="../notesSlides/notesSlide23.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25373/ctsnet.8001731.v2"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microsoft.com/office/2018/10/relationships/comments" Target="../comments/modernComment_101_1F53707D.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8.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4.png"/><Relationship Id="rId5" Type="http://schemas.microsoft.com/office/2018/10/relationships/comments" Target="../comments/modernComment_111_16D2797E.xml"/><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8.xml"/><Relationship Id="rId7" Type="http://schemas.openxmlformats.org/officeDocument/2006/relationships/diagramLayout" Target="../diagrams/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2.xml"/><Relationship Id="rId11" Type="http://schemas.openxmlformats.org/officeDocument/2006/relationships/image" Target="../media/image4.png"/><Relationship Id="rId5" Type="http://schemas.microsoft.com/office/2018/10/relationships/comments" Target="../comments/modernComment_102_1685C27.xml"/><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microsoft.com/office/2018/10/relationships/comments" Target="../comments/modernComment_113_CC948873.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150" y="1385455"/>
            <a:ext cx="6911686" cy="1639043"/>
          </a:xfrm>
        </p:spPr>
        <p:txBody>
          <a:bodyPr/>
          <a:lstStyle/>
          <a:p>
            <a:r>
              <a:rPr lang="en-US"/>
              <a:t>Preparing for Open Heart Surgery at Southcoast</a:t>
            </a:r>
          </a:p>
        </p:txBody>
      </p:sp>
      <p:sp>
        <p:nvSpPr>
          <p:cNvPr id="3" name="Subtitle 2"/>
          <p:cNvSpPr>
            <a:spLocks noGrp="1"/>
          </p:cNvSpPr>
          <p:nvPr>
            <p:ph type="subTitle" idx="1"/>
          </p:nvPr>
        </p:nvSpPr>
        <p:spPr>
          <a:xfrm>
            <a:off x="252834" y="3519266"/>
            <a:ext cx="5210678" cy="1349156"/>
          </a:xfrm>
        </p:spPr>
        <p:txBody>
          <a:bodyPr>
            <a:normAutofit fontScale="92500" lnSpcReduction="10000"/>
          </a:bodyPr>
          <a:lstStyle/>
          <a:p>
            <a:r>
              <a:rPr lang="en-US"/>
              <a:t>Shaina Vickery PT, DPT, GCS</a:t>
            </a:r>
          </a:p>
          <a:p>
            <a:r>
              <a:rPr lang="en-US"/>
              <a:t>Regional Clinical Educator, Rehab Services</a:t>
            </a:r>
          </a:p>
          <a:p>
            <a:endParaRPr lang="en-US"/>
          </a:p>
          <a:p>
            <a:r>
              <a:rPr lang="en-US"/>
              <a:t>Ashley Lodge BS, PT,  DPT</a:t>
            </a:r>
          </a:p>
          <a:p>
            <a:r>
              <a:rPr lang="en-US"/>
              <a:t>Acute Care Team Leader, Rehab Services </a:t>
            </a:r>
          </a:p>
          <a:p>
            <a:endParaRPr lang="en-US"/>
          </a:p>
        </p:txBody>
      </p:sp>
      <p:pic>
        <p:nvPicPr>
          <p:cNvPr id="21" name="Audio 20">
            <a:hlinkClick r:id="" action="ppaction://media"/>
            <a:extLst>
              <a:ext uri="{FF2B5EF4-FFF2-40B4-BE49-F238E27FC236}">
                <a16:creationId xmlns:a16="http://schemas.microsoft.com/office/drawing/2014/main" id="{A6FF9FB9-FD62-E6C1-B4DA-ACE1A9D189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5288219"/>
      </p:ext>
    </p:extLst>
  </p:cSld>
  <p:clrMapOvr>
    <a:masterClrMapping/>
  </p:clrMapOvr>
  <mc:AlternateContent xmlns:mc="http://schemas.openxmlformats.org/markup-compatibility/2006" xmlns:p14="http://schemas.microsoft.com/office/powerpoint/2010/main">
    <mc:Choice Requires="p14">
      <p:transition spd="slow" p14:dur="2000" advTm="25824"/>
    </mc:Choice>
    <mc:Fallback xmlns="">
      <p:transition spd="slow" advTm="2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Preparing your home for discharge </a:t>
            </a:r>
            <a:r>
              <a:rPr lang="en-US" b="1"/>
              <a:t>BEFORE</a:t>
            </a:r>
            <a:r>
              <a:rPr lang="en-US"/>
              <a:t> surgery</a:t>
            </a:r>
          </a:p>
        </p:txBody>
      </p:sp>
      <p:sp>
        <p:nvSpPr>
          <p:cNvPr id="3" name="Content Placeholder 2"/>
          <p:cNvSpPr>
            <a:spLocks noGrp="1"/>
          </p:cNvSpPr>
          <p:nvPr>
            <p:ph sz="half" idx="1"/>
          </p:nvPr>
        </p:nvSpPr>
        <p:spPr>
          <a:xfrm>
            <a:off x="585627" y="1737135"/>
            <a:ext cx="4122906" cy="3063465"/>
          </a:xfrm>
        </p:spPr>
        <p:txBody>
          <a:bodyPr vert="horz" lIns="91440" tIns="45720" rIns="91440" bIns="45720" rtlCol="0" anchor="t">
            <a:normAutofit/>
          </a:bodyPr>
          <a:lstStyle/>
          <a:p>
            <a:r>
              <a:rPr lang="en-US" sz="1650"/>
              <a:t>Prepare meals and freeze ahead of time</a:t>
            </a:r>
            <a:endParaRPr lang="en-US" sz="1650">
              <a:cs typeface="Arial"/>
            </a:endParaRPr>
          </a:p>
          <a:p>
            <a:r>
              <a:rPr lang="en-US" sz="1650"/>
              <a:t>Remove clutter and scatter rugs. </a:t>
            </a:r>
            <a:endParaRPr lang="en-US" sz="1650">
              <a:cs typeface="Arial"/>
            </a:endParaRPr>
          </a:p>
          <a:p>
            <a:r>
              <a:rPr lang="en-US" sz="1650"/>
              <a:t>Create clear paths</a:t>
            </a:r>
            <a:endParaRPr lang="en-US" sz="1650">
              <a:cs typeface="Arial"/>
            </a:endParaRPr>
          </a:p>
          <a:p>
            <a:r>
              <a:rPr lang="en-US" sz="1650"/>
              <a:t>Check the need for railings for stairs outside and within home or grab bars in the bathroom. </a:t>
            </a:r>
            <a:endParaRPr lang="en-US" sz="1650">
              <a:cs typeface="Arial"/>
            </a:endParaRPr>
          </a:p>
          <a:p>
            <a:r>
              <a:rPr lang="en-US" sz="1650"/>
              <a:t>Confirm coach, transportation home and help at home following discharge </a:t>
            </a:r>
            <a:endParaRPr lang="en-US" sz="1650">
              <a:cs typeface="Arial"/>
            </a:endParaRPr>
          </a:p>
        </p:txBody>
      </p:sp>
      <p:pic>
        <p:nvPicPr>
          <p:cNvPr id="5" name="Content Placeholder 4"/>
          <p:cNvPicPr>
            <a:picLocks noGrp="1" noChangeAspect="1"/>
          </p:cNvPicPr>
          <p:nvPr>
            <p:ph sz="half" idx="2"/>
          </p:nvPr>
        </p:nvPicPr>
        <p:blipFill>
          <a:blip r:embed="rId6"/>
          <a:stretch>
            <a:fillRect/>
          </a:stretch>
        </p:blipFill>
        <p:spPr>
          <a:xfrm>
            <a:off x="4941045" y="1996477"/>
            <a:ext cx="3624257" cy="1887877"/>
          </a:xfrm>
          <a:prstGeom prst="rect">
            <a:avLst/>
          </a:prstGeom>
        </p:spPr>
      </p:pic>
      <p:pic>
        <p:nvPicPr>
          <p:cNvPr id="13" name="Audio 12">
            <a:hlinkClick r:id="" action="ppaction://media"/>
            <a:extLst>
              <a:ext uri="{FF2B5EF4-FFF2-40B4-BE49-F238E27FC236}">
                <a16:creationId xmlns:a16="http://schemas.microsoft.com/office/drawing/2014/main" id="{340CEE43-CB0B-3E59-0DD9-A082C6E92B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42083121"/>
      </p:ext>
    </p:extLst>
  </p:cSld>
  <p:clrMapOvr>
    <a:masterClrMapping/>
  </p:clrMapOvr>
  <mc:AlternateContent xmlns:mc="http://schemas.openxmlformats.org/markup-compatibility/2006" xmlns:p14="http://schemas.microsoft.com/office/powerpoint/2010/main">
    <mc:Choice Requires="p14">
      <p:transition spd="slow" p14:dur="2000" advTm="32875"/>
    </mc:Choice>
    <mc:Fallback xmlns="">
      <p:transition spd="slow" advTm="3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Day of Surgery</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49617719"/>
              </p:ext>
            </p:extLst>
          </p:nvPr>
        </p:nvGraphicFramePr>
        <p:xfrm>
          <a:off x="-2235" y="-213172"/>
          <a:ext cx="8942829" cy="55745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hlinkClick r:id="" action="ppaction://media"/>
            <a:extLst>
              <a:ext uri="{FF2B5EF4-FFF2-40B4-BE49-F238E27FC236}">
                <a16:creationId xmlns:a16="http://schemas.microsoft.com/office/drawing/2014/main" id="{9981144B-B09A-1082-95E6-841431A121C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56213671"/>
      </p:ext>
    </p:extLst>
  </p:cSld>
  <p:clrMapOvr>
    <a:masterClrMapping/>
  </p:clrMapOvr>
  <mc:AlternateContent xmlns:mc="http://schemas.openxmlformats.org/markup-compatibility/2006" xmlns:p14="http://schemas.microsoft.com/office/powerpoint/2010/main">
    <mc:Choice Requires="p14">
      <p:transition spd="slow" p14:dur="2000" advTm="40242"/>
    </mc:Choice>
    <mc:Fallback xmlns="">
      <p:transition spd="slow" advTm="4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During Surgery</a:t>
            </a:r>
          </a:p>
        </p:txBody>
      </p:sp>
      <p:graphicFrame>
        <p:nvGraphicFramePr>
          <p:cNvPr id="7" name="Content Placeholder 4">
            <a:extLst>
              <a:ext uri="{FF2B5EF4-FFF2-40B4-BE49-F238E27FC236}">
                <a16:creationId xmlns:a16="http://schemas.microsoft.com/office/drawing/2014/main" id="{309061FC-E45F-45F8-494F-3DDA7582670C}"/>
              </a:ext>
            </a:extLst>
          </p:cNvPr>
          <p:cNvGraphicFramePr>
            <a:graphicFrameLocks noGrp="1"/>
          </p:cNvGraphicFramePr>
          <p:nvPr>
            <p:ph sz="quarter" idx="12"/>
            <p:extLst>
              <p:ext uri="{D42A27DB-BD31-4B8C-83A1-F6EECF244321}">
                <p14:modId xmlns:p14="http://schemas.microsoft.com/office/powerpoint/2010/main" val="1541837210"/>
              </p:ext>
            </p:extLst>
          </p:nvPr>
        </p:nvGraphicFramePr>
        <p:xfrm>
          <a:off x="1067521" y="1059628"/>
          <a:ext cx="7011719" cy="36959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9" name="Audio 58">
            <a:hlinkClick r:id="" action="ppaction://media"/>
            <a:extLst>
              <a:ext uri="{FF2B5EF4-FFF2-40B4-BE49-F238E27FC236}">
                <a16:creationId xmlns:a16="http://schemas.microsoft.com/office/drawing/2014/main" id="{089776E8-5AA2-3340-6EAE-829978855BF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10143361"/>
      </p:ext>
    </p:extLst>
  </p:cSld>
  <p:clrMapOvr>
    <a:masterClrMapping/>
  </p:clrMapOvr>
  <mc:AlternateContent xmlns:mc="http://schemas.openxmlformats.org/markup-compatibility/2006" xmlns:p14="http://schemas.microsoft.com/office/powerpoint/2010/main">
    <mc:Choice Requires="p14">
      <p:transition spd="slow" p14:dur="2000" advTm="25681"/>
    </mc:Choice>
    <mc:Fallback xmlns="">
      <p:transition spd="slow" advTm="2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19946-5218-4E6F-0FF4-9A0ABF15A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547E6-9FD1-DC88-D129-A789D816F140}"/>
              </a:ext>
            </a:extLst>
          </p:cNvPr>
          <p:cNvSpPr>
            <a:spLocks noGrp="1"/>
          </p:cNvSpPr>
          <p:nvPr>
            <p:ph type="title"/>
          </p:nvPr>
        </p:nvSpPr>
        <p:spPr>
          <a:xfrm>
            <a:off x="1019322" y="250204"/>
            <a:ext cx="7572001" cy="609600"/>
          </a:xfrm>
        </p:spPr>
        <p:txBody>
          <a:bodyPr anchor="t">
            <a:normAutofit/>
          </a:bodyPr>
          <a:lstStyle/>
          <a:p>
            <a:r>
              <a:rPr lang="en-US"/>
              <a:t>What to Expect:  Day of Surgery</a:t>
            </a:r>
          </a:p>
        </p:txBody>
      </p:sp>
      <p:graphicFrame>
        <p:nvGraphicFramePr>
          <p:cNvPr id="7" name="Content Placeholder 4">
            <a:extLst>
              <a:ext uri="{FF2B5EF4-FFF2-40B4-BE49-F238E27FC236}">
                <a16:creationId xmlns:a16="http://schemas.microsoft.com/office/drawing/2014/main" id="{14ABF353-1DF6-8625-EC38-95B41E8D3228}"/>
              </a:ext>
            </a:extLst>
          </p:cNvPr>
          <p:cNvGraphicFramePr>
            <a:graphicFrameLocks noGrp="1"/>
          </p:cNvGraphicFramePr>
          <p:nvPr>
            <p:ph sz="quarter" idx="12"/>
            <p:extLst>
              <p:ext uri="{D42A27DB-BD31-4B8C-83A1-F6EECF244321}">
                <p14:modId xmlns:p14="http://schemas.microsoft.com/office/powerpoint/2010/main" val="4269779959"/>
              </p:ext>
            </p:extLst>
          </p:nvPr>
        </p:nvGraphicFramePr>
        <p:xfrm>
          <a:off x="664066" y="986132"/>
          <a:ext cx="7920711" cy="3693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3" name="Audio 62">
            <a:hlinkClick r:id="" action="ppaction://media"/>
            <a:extLst>
              <a:ext uri="{FF2B5EF4-FFF2-40B4-BE49-F238E27FC236}">
                <a16:creationId xmlns:a16="http://schemas.microsoft.com/office/drawing/2014/main" id="{7D2A8C63-1C50-8589-5188-684D9FD257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96028429"/>
      </p:ext>
    </p:extLst>
  </p:cSld>
  <p:clrMapOvr>
    <a:masterClrMapping/>
  </p:clrMapOvr>
  <mc:AlternateContent xmlns:mc="http://schemas.openxmlformats.org/markup-compatibility/2006" xmlns:p14="http://schemas.microsoft.com/office/powerpoint/2010/main">
    <mc:Choice Requires="p14">
      <p:transition spd="slow" p14:dur="2000" advTm="25992"/>
    </mc:Choice>
    <mc:Fallback xmlns="">
      <p:transition spd="slow" advTm="2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Equipment at the bedside</a:t>
            </a:r>
          </a:p>
        </p:txBody>
      </p:sp>
      <p:pic>
        <p:nvPicPr>
          <p:cNvPr id="4" name="Content Placeholder 3"/>
          <p:cNvPicPr>
            <a:picLocks noGrp="1" noChangeAspect="1"/>
          </p:cNvPicPr>
          <p:nvPr>
            <p:ph idx="1"/>
          </p:nvPr>
        </p:nvPicPr>
        <p:blipFill>
          <a:blip r:embed="rId5"/>
          <a:stretch>
            <a:fillRect/>
          </a:stretch>
        </p:blipFill>
        <p:spPr>
          <a:xfrm>
            <a:off x="568142" y="860538"/>
            <a:ext cx="1571625" cy="1571625"/>
          </a:xfrm>
          <a:prstGeom prst="rect">
            <a:avLst/>
          </a:prstGeom>
        </p:spPr>
      </p:pic>
      <p:pic>
        <p:nvPicPr>
          <p:cNvPr id="6" name="Picture 5"/>
          <p:cNvPicPr>
            <a:picLocks noChangeAspect="1"/>
          </p:cNvPicPr>
          <p:nvPr/>
        </p:nvPicPr>
        <p:blipFill>
          <a:blip r:embed="rId6"/>
          <a:stretch>
            <a:fillRect/>
          </a:stretch>
        </p:blipFill>
        <p:spPr>
          <a:xfrm>
            <a:off x="2555531" y="1036133"/>
            <a:ext cx="1357313" cy="1571625"/>
          </a:xfrm>
          <a:prstGeom prst="rect">
            <a:avLst/>
          </a:prstGeom>
        </p:spPr>
      </p:pic>
      <p:pic>
        <p:nvPicPr>
          <p:cNvPr id="7" name="Picture 6"/>
          <p:cNvPicPr>
            <a:picLocks noChangeAspect="1"/>
          </p:cNvPicPr>
          <p:nvPr/>
        </p:nvPicPr>
        <p:blipFill>
          <a:blip r:embed="rId7"/>
          <a:stretch>
            <a:fillRect/>
          </a:stretch>
        </p:blipFill>
        <p:spPr>
          <a:xfrm>
            <a:off x="3001982" y="2987964"/>
            <a:ext cx="2806473" cy="1546675"/>
          </a:xfrm>
          <a:prstGeom prst="rect">
            <a:avLst/>
          </a:prstGeom>
        </p:spPr>
      </p:pic>
      <p:pic>
        <p:nvPicPr>
          <p:cNvPr id="8" name="Picture 7"/>
          <p:cNvPicPr>
            <a:picLocks noChangeAspect="1"/>
          </p:cNvPicPr>
          <p:nvPr/>
        </p:nvPicPr>
        <p:blipFill>
          <a:blip r:embed="rId8"/>
          <a:stretch>
            <a:fillRect/>
          </a:stretch>
        </p:blipFill>
        <p:spPr>
          <a:xfrm>
            <a:off x="4488616" y="1181198"/>
            <a:ext cx="1607344" cy="1607344"/>
          </a:xfrm>
          <a:prstGeom prst="rect">
            <a:avLst/>
          </a:prstGeom>
        </p:spPr>
      </p:pic>
      <p:pic>
        <p:nvPicPr>
          <p:cNvPr id="9" name="Picture 8"/>
          <p:cNvPicPr>
            <a:picLocks noChangeAspect="1"/>
          </p:cNvPicPr>
          <p:nvPr/>
        </p:nvPicPr>
        <p:blipFill>
          <a:blip r:embed="rId9"/>
          <a:stretch>
            <a:fillRect/>
          </a:stretch>
        </p:blipFill>
        <p:spPr>
          <a:xfrm>
            <a:off x="6007121" y="2987965"/>
            <a:ext cx="1557338" cy="1650206"/>
          </a:xfrm>
          <a:prstGeom prst="rect">
            <a:avLst/>
          </a:prstGeom>
        </p:spPr>
      </p:pic>
      <p:pic>
        <p:nvPicPr>
          <p:cNvPr id="10" name="Picture 9"/>
          <p:cNvPicPr>
            <a:picLocks noChangeAspect="1"/>
          </p:cNvPicPr>
          <p:nvPr/>
        </p:nvPicPr>
        <p:blipFill>
          <a:blip r:embed="rId10"/>
          <a:stretch>
            <a:fillRect/>
          </a:stretch>
        </p:blipFill>
        <p:spPr>
          <a:xfrm>
            <a:off x="6390613" y="1119005"/>
            <a:ext cx="2353355" cy="1672121"/>
          </a:xfrm>
          <a:prstGeom prst="rect">
            <a:avLst/>
          </a:prstGeom>
        </p:spPr>
      </p:pic>
      <p:pic>
        <p:nvPicPr>
          <p:cNvPr id="5" name="Picture 4">
            <a:extLst>
              <a:ext uri="{FF2B5EF4-FFF2-40B4-BE49-F238E27FC236}">
                <a16:creationId xmlns:a16="http://schemas.microsoft.com/office/drawing/2014/main" id="{C1A1D24A-A10A-8D61-1C7D-3648F2229F0D}"/>
              </a:ext>
            </a:extLst>
          </p:cNvPr>
          <p:cNvPicPr>
            <a:picLocks noChangeAspect="1"/>
          </p:cNvPicPr>
          <p:nvPr/>
        </p:nvPicPr>
        <p:blipFill>
          <a:blip r:embed="rId11"/>
          <a:stretch>
            <a:fillRect/>
          </a:stretch>
        </p:blipFill>
        <p:spPr>
          <a:xfrm>
            <a:off x="274332" y="2566552"/>
            <a:ext cx="2579118" cy="2456508"/>
          </a:xfrm>
          <a:prstGeom prst="rect">
            <a:avLst/>
          </a:prstGeom>
        </p:spPr>
      </p:pic>
      <p:pic>
        <p:nvPicPr>
          <p:cNvPr id="39" name="Audio 38">
            <a:hlinkClick r:id="" action="ppaction://media"/>
            <a:extLst>
              <a:ext uri="{FF2B5EF4-FFF2-40B4-BE49-F238E27FC236}">
                <a16:creationId xmlns:a16="http://schemas.microsoft.com/office/drawing/2014/main" id="{C67B1856-D9E5-C732-DD82-566F0DC034C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0023759"/>
      </p:ext>
    </p:extLst>
  </p:cSld>
  <p:clrMapOvr>
    <a:masterClrMapping/>
  </p:clrMapOvr>
  <mc:AlternateContent xmlns:mc="http://schemas.openxmlformats.org/markup-compatibility/2006" xmlns:p14="http://schemas.microsoft.com/office/powerpoint/2010/main">
    <mc:Choice Requires="p14">
      <p:transition spd="slow" p14:dur="2000" advTm="52066"/>
    </mc:Choice>
    <mc:Fallback xmlns="">
      <p:transition spd="slow" advTm="5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535" y="246014"/>
            <a:ext cx="1284541" cy="432532"/>
          </a:xfrm>
        </p:spPr>
        <p:txBody>
          <a:bodyPr>
            <a:normAutofit/>
          </a:bodyPr>
          <a:lstStyle/>
          <a:p>
            <a:r>
              <a:rPr lang="en-US"/>
              <a:t>Pain scale</a:t>
            </a:r>
          </a:p>
        </p:txBody>
      </p:sp>
      <p:graphicFrame>
        <p:nvGraphicFramePr>
          <p:cNvPr id="4" name="Content Placeholder 3">
            <a:extLst>
              <a:ext uri="{FF2B5EF4-FFF2-40B4-BE49-F238E27FC236}">
                <a16:creationId xmlns:a16="http://schemas.microsoft.com/office/drawing/2014/main" id="{398CCEFB-914A-45D9-8C21-60AD52051B59}"/>
              </a:ext>
            </a:extLst>
          </p:cNvPr>
          <p:cNvGraphicFramePr>
            <a:graphicFrameLocks noGrp="1" noChangeAspect="1"/>
          </p:cNvGraphicFramePr>
          <p:nvPr>
            <p:ph idx="1"/>
            <p:extLst>
              <p:ext uri="{D42A27DB-BD31-4B8C-83A1-F6EECF244321}">
                <p14:modId xmlns:p14="http://schemas.microsoft.com/office/powerpoint/2010/main" val="1789782149"/>
              </p:ext>
            </p:extLst>
          </p:nvPr>
        </p:nvGraphicFramePr>
        <p:xfrm>
          <a:off x="2871118" y="464006"/>
          <a:ext cx="3999780" cy="4679493"/>
        </p:xfrm>
        <a:graphic>
          <a:graphicData uri="http://schemas.openxmlformats.org/presentationml/2006/ole">
            <mc:AlternateContent xmlns:mc="http://schemas.openxmlformats.org/markup-compatibility/2006">
              <mc:Choice xmlns:v="urn:schemas-microsoft-com:vml" Requires="v">
                <p:oleObj name="Acrobat Document" r:id="rId6" imgW="3657600" imgH="4800600" progId="AcroExch.Document.DC">
                  <p:embed/>
                </p:oleObj>
              </mc:Choice>
              <mc:Fallback>
                <p:oleObj name="Acrobat Document" r:id="rId6" imgW="3657600" imgH="4800600" progId="AcroExch.Document.DC">
                  <p:embed/>
                  <p:pic>
                    <p:nvPicPr>
                      <p:cNvPr id="4" name="Content Placeholder 3">
                        <a:extLst>
                          <a:ext uri="{FF2B5EF4-FFF2-40B4-BE49-F238E27FC236}">
                            <a16:creationId xmlns:a16="http://schemas.microsoft.com/office/drawing/2014/main" id="{398CCEFB-914A-45D9-8C21-60AD52051B59}"/>
                          </a:ext>
                        </a:extLst>
                      </p:cNvPr>
                      <p:cNvPicPr/>
                      <p:nvPr/>
                    </p:nvPicPr>
                    <p:blipFill>
                      <a:blip r:embed="rId7"/>
                      <a:stretch>
                        <a:fillRect/>
                      </a:stretch>
                    </p:blipFill>
                    <p:spPr>
                      <a:xfrm>
                        <a:off x="2871118" y="464006"/>
                        <a:ext cx="3999780" cy="4679493"/>
                      </a:xfrm>
                      <a:prstGeom prst="rect">
                        <a:avLst/>
                      </a:prstGeom>
                    </p:spPr>
                  </p:pic>
                </p:oleObj>
              </mc:Fallback>
            </mc:AlternateContent>
          </a:graphicData>
        </a:graphic>
      </p:graphicFrame>
      <p:pic>
        <p:nvPicPr>
          <p:cNvPr id="27" name="Audio 26">
            <a:hlinkClick r:id="" action="ppaction://media"/>
            <a:extLst>
              <a:ext uri="{FF2B5EF4-FFF2-40B4-BE49-F238E27FC236}">
                <a16:creationId xmlns:a16="http://schemas.microsoft.com/office/drawing/2014/main" id="{5528FDC7-B83A-8E50-2588-C1E973AB46A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79623388"/>
      </p:ext>
    </p:extLst>
  </p:cSld>
  <p:clrMapOvr>
    <a:masterClrMapping/>
  </p:clrMapOvr>
  <mc:AlternateContent xmlns:mc="http://schemas.openxmlformats.org/markup-compatibility/2006" xmlns:p14="http://schemas.microsoft.com/office/powerpoint/2010/main">
    <mc:Choice Requires="p14">
      <p:transition spd="slow" p14:dur="2000" advTm="28538"/>
    </mc:Choice>
    <mc:Fallback xmlns="">
      <p:transition spd="slow" advTm="2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4BF2-ECAB-1E2F-D162-2FF66AC3D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6D238-8BA9-1A80-75A9-28FAE72C481E}"/>
              </a:ext>
            </a:extLst>
          </p:cNvPr>
          <p:cNvSpPr>
            <a:spLocks noGrp="1"/>
          </p:cNvSpPr>
          <p:nvPr>
            <p:ph type="title"/>
          </p:nvPr>
        </p:nvSpPr>
        <p:spPr>
          <a:xfrm>
            <a:off x="1019322" y="250204"/>
            <a:ext cx="7572001" cy="609600"/>
          </a:xfrm>
        </p:spPr>
        <p:txBody>
          <a:bodyPr anchor="t">
            <a:normAutofit/>
          </a:bodyPr>
          <a:lstStyle/>
          <a:p>
            <a:r>
              <a:rPr lang="en-US"/>
              <a:t>What to Expect:  Morning after Surgery</a:t>
            </a:r>
          </a:p>
        </p:txBody>
      </p:sp>
      <p:graphicFrame>
        <p:nvGraphicFramePr>
          <p:cNvPr id="7" name="Content Placeholder 4">
            <a:extLst>
              <a:ext uri="{FF2B5EF4-FFF2-40B4-BE49-F238E27FC236}">
                <a16:creationId xmlns:a16="http://schemas.microsoft.com/office/drawing/2014/main" id="{D1D1C8AC-2ABC-BA18-200D-08150E4BFF86}"/>
              </a:ext>
            </a:extLst>
          </p:cNvPr>
          <p:cNvGraphicFramePr>
            <a:graphicFrameLocks noGrp="1"/>
          </p:cNvGraphicFramePr>
          <p:nvPr>
            <p:ph sz="quarter" idx="12"/>
            <p:extLst>
              <p:ext uri="{D42A27DB-BD31-4B8C-83A1-F6EECF244321}">
                <p14:modId xmlns:p14="http://schemas.microsoft.com/office/powerpoint/2010/main" val="2531244757"/>
              </p:ext>
            </p:extLst>
          </p:nvPr>
        </p:nvGraphicFramePr>
        <p:xfrm>
          <a:off x="664066" y="986132"/>
          <a:ext cx="7920711" cy="3693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Audio 23">
            <a:hlinkClick r:id="" action="ppaction://media"/>
            <a:extLst>
              <a:ext uri="{FF2B5EF4-FFF2-40B4-BE49-F238E27FC236}">
                <a16:creationId xmlns:a16="http://schemas.microsoft.com/office/drawing/2014/main" id="{3E3992EE-6C4A-8B45-227C-518F4CA5E8A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0513276"/>
      </p:ext>
    </p:extLst>
  </p:cSld>
  <p:clrMapOvr>
    <a:masterClrMapping/>
  </p:clrMapOvr>
  <mc:AlternateContent xmlns:mc="http://schemas.openxmlformats.org/markup-compatibility/2006" xmlns:p14="http://schemas.microsoft.com/office/powerpoint/2010/main">
    <mc:Choice Requires="p14">
      <p:transition spd="slow" p14:dur="2000" advTm="22905"/>
    </mc:Choice>
    <mc:Fallback xmlns="">
      <p:transition spd="slow" advTm="2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In-hospital Rehabilitation: Post-op Day #1</a:t>
            </a:r>
          </a:p>
        </p:txBody>
      </p:sp>
      <p:pic>
        <p:nvPicPr>
          <p:cNvPr id="9" name="Picture 8" descr="A person in hospital gown holding a heart shaped pillow&#10;&#10;AI-generated content may be incorrect.">
            <a:extLst>
              <a:ext uri="{FF2B5EF4-FFF2-40B4-BE49-F238E27FC236}">
                <a16:creationId xmlns:a16="http://schemas.microsoft.com/office/drawing/2014/main" id="{080311C8-79B3-A4FB-E64D-03025CFBCD60}"/>
              </a:ext>
            </a:extLst>
          </p:cNvPr>
          <p:cNvPicPr>
            <a:picLocks noChangeAspect="1"/>
          </p:cNvPicPr>
          <p:nvPr/>
        </p:nvPicPr>
        <p:blipFill>
          <a:blip r:embed="rId6"/>
          <a:stretch>
            <a:fillRect/>
          </a:stretch>
        </p:blipFill>
        <p:spPr>
          <a:xfrm>
            <a:off x="376404" y="1286673"/>
            <a:ext cx="3175887" cy="3129320"/>
          </a:xfrm>
          <a:prstGeom prst="rect">
            <a:avLst/>
          </a:prstGeom>
          <a:noFill/>
        </p:spPr>
      </p:pic>
      <p:sp>
        <p:nvSpPr>
          <p:cNvPr id="4" name="Content Placeholder 3"/>
          <p:cNvSpPr>
            <a:spLocks noGrp="1"/>
          </p:cNvSpPr>
          <p:nvPr>
            <p:ph sz="quarter" idx="13"/>
          </p:nvPr>
        </p:nvSpPr>
        <p:spPr>
          <a:xfrm>
            <a:off x="3727563" y="1283737"/>
            <a:ext cx="5232356" cy="3609883"/>
          </a:xfrm>
        </p:spPr>
        <p:txBody>
          <a:bodyPr vert="horz" lIns="91440" tIns="45720" rIns="91440" bIns="45720" rtlCol="0" anchor="t">
            <a:noAutofit/>
          </a:bodyPr>
          <a:lstStyle/>
          <a:p>
            <a:pPr marL="285750" indent="-285750">
              <a:lnSpc>
                <a:spcPct val="90000"/>
              </a:lnSpc>
              <a:buFont typeface="Arial"/>
              <a:buChar char="•"/>
            </a:pPr>
            <a:r>
              <a:rPr lang="en-US" sz="1600"/>
              <a:t>On Post-op Day#1, you will have your Physical Therapy (PT) Evaluation which includes: </a:t>
            </a:r>
            <a:endParaRPr lang="en-US" sz="1600">
              <a:cs typeface="Arial"/>
            </a:endParaRPr>
          </a:p>
          <a:p>
            <a:pPr marL="1028700" lvl="1">
              <a:lnSpc>
                <a:spcPct val="90000"/>
              </a:lnSpc>
              <a:buFont typeface="Courier New"/>
              <a:buChar char="o"/>
            </a:pPr>
            <a:r>
              <a:rPr lang="en-US" sz="1600"/>
              <a:t>Patient Interview</a:t>
            </a:r>
            <a:endParaRPr lang="en-US" sz="1600">
              <a:cs typeface="Arial"/>
            </a:endParaRPr>
          </a:p>
          <a:p>
            <a:pPr marL="1028700" lvl="1">
              <a:lnSpc>
                <a:spcPct val="90000"/>
              </a:lnSpc>
              <a:buFont typeface="Courier New"/>
              <a:buChar char="o"/>
            </a:pPr>
            <a:r>
              <a:rPr lang="en-US" sz="1600"/>
              <a:t>Strength and sensation assessment while in bed or in the recliner</a:t>
            </a:r>
            <a:endParaRPr lang="en-US" sz="1600">
              <a:cs typeface="Arial"/>
            </a:endParaRPr>
          </a:p>
          <a:p>
            <a:pPr marL="1028700" lvl="1">
              <a:lnSpc>
                <a:spcPct val="90000"/>
              </a:lnSpc>
              <a:buFont typeface="Courier New"/>
              <a:buChar char="o"/>
            </a:pPr>
            <a:r>
              <a:rPr lang="en-US" sz="1600"/>
              <a:t>Walking and activity tolerance assessment</a:t>
            </a:r>
            <a:endParaRPr lang="en-US" sz="1600">
              <a:cs typeface="Arial"/>
            </a:endParaRPr>
          </a:p>
          <a:p>
            <a:pPr marL="285750" indent="-285750">
              <a:lnSpc>
                <a:spcPct val="90000"/>
              </a:lnSpc>
              <a:buClr>
                <a:srgbClr val="404040"/>
              </a:buClr>
              <a:buFont typeface="Arial"/>
              <a:buChar char="•"/>
            </a:pPr>
            <a:r>
              <a:rPr lang="en-US" sz="1600"/>
              <a:t>The Goal: Stand and walk the length of the hallway or to the best of your ability with the assistance of your Physical Therapist and nursing staff. </a:t>
            </a:r>
            <a:endParaRPr lang="en-US" sz="1600">
              <a:cs typeface="Arial"/>
            </a:endParaRPr>
          </a:p>
          <a:p>
            <a:pPr>
              <a:lnSpc>
                <a:spcPct val="90000"/>
              </a:lnSpc>
              <a:buClr>
                <a:srgbClr val="404040"/>
              </a:buClr>
            </a:pPr>
            <a:endParaRPr lang="en-US" sz="1600">
              <a:cs typeface="Arial"/>
            </a:endParaRPr>
          </a:p>
          <a:p>
            <a:pPr>
              <a:lnSpc>
                <a:spcPct val="90000"/>
              </a:lnSpc>
              <a:buClr>
                <a:srgbClr val="404040"/>
              </a:buClr>
            </a:pPr>
            <a:endParaRPr lang="en-US" sz="1100">
              <a:cs typeface="Arial"/>
            </a:endParaRPr>
          </a:p>
          <a:p>
            <a:pPr>
              <a:lnSpc>
                <a:spcPct val="90000"/>
              </a:lnSpc>
            </a:pPr>
            <a:endParaRPr lang="en-US" sz="1100"/>
          </a:p>
          <a:p>
            <a:pPr>
              <a:lnSpc>
                <a:spcPct val="90000"/>
              </a:lnSpc>
            </a:pPr>
            <a:endParaRPr lang="en-US" sz="1100">
              <a:cs typeface="Arial"/>
            </a:endParaRPr>
          </a:p>
        </p:txBody>
      </p:sp>
      <p:pic>
        <p:nvPicPr>
          <p:cNvPr id="19" name="Audio 18">
            <a:hlinkClick r:id="" action="ppaction://media"/>
            <a:extLst>
              <a:ext uri="{FF2B5EF4-FFF2-40B4-BE49-F238E27FC236}">
                <a16:creationId xmlns:a16="http://schemas.microsoft.com/office/drawing/2014/main" id="{975BABC7-CFA0-8879-7E9B-F972B8141B0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24094322"/>
      </p:ext>
    </p:extLst>
  </p:cSld>
  <p:clrMapOvr>
    <a:masterClrMapping/>
  </p:clrMapOvr>
  <mc:AlternateContent xmlns:mc="http://schemas.openxmlformats.org/markup-compatibility/2006" xmlns:p14="http://schemas.microsoft.com/office/powerpoint/2010/main">
    <mc:Choice Requires="p14">
      <p:transition spd="slow" p14:dur="2000" advTm="22943"/>
    </mc:Choice>
    <mc:Fallback xmlns="">
      <p:transition spd="slow" advTm="2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In-hospital Rehabilitation</a:t>
            </a:r>
          </a:p>
        </p:txBody>
      </p:sp>
      <p:sp>
        <p:nvSpPr>
          <p:cNvPr id="3" name="Content Placeholder 2"/>
          <p:cNvSpPr>
            <a:spLocks noGrp="1"/>
          </p:cNvSpPr>
          <p:nvPr>
            <p:ph sz="half" idx="1"/>
          </p:nvPr>
        </p:nvSpPr>
        <p:spPr>
          <a:xfrm>
            <a:off x="641268" y="1063685"/>
            <a:ext cx="3748995" cy="3843793"/>
          </a:xfrm>
        </p:spPr>
        <p:txBody>
          <a:bodyPr vert="horz" lIns="91440" tIns="45720" rIns="91440" bIns="45720" rtlCol="0" anchor="t">
            <a:normAutofit fontScale="92500" lnSpcReduction="20000"/>
          </a:bodyPr>
          <a:lstStyle/>
          <a:p>
            <a:r>
              <a:rPr lang="en-US"/>
              <a:t>You will be seen by Physical Therapy every day (including the weekends) until discharged from the hospital or your therapy goals have been met</a:t>
            </a:r>
            <a:endParaRPr lang="en-US">
              <a:cs typeface="Arial"/>
            </a:endParaRPr>
          </a:p>
          <a:p>
            <a:r>
              <a:rPr lang="en-US">
                <a:cs typeface="Arial"/>
              </a:rPr>
              <a:t>It is expected for you to be out of bed and in the recliner every day and throughout the entire day, especially for meals. </a:t>
            </a:r>
            <a:endParaRPr lang="en-US"/>
          </a:p>
          <a:p>
            <a:pPr>
              <a:buClr>
                <a:srgbClr val="404040"/>
              </a:buClr>
            </a:pPr>
            <a:r>
              <a:rPr lang="en-US"/>
              <a:t>You will walk 4 times a day – everyday</a:t>
            </a:r>
            <a:endParaRPr lang="en-US">
              <a:cs typeface="Arial"/>
            </a:endParaRPr>
          </a:p>
          <a:p>
            <a:r>
              <a:rPr lang="en-US"/>
              <a:t>Once you are considered appropriate to transition to a less acute stage of monitoring, you will transfer to the Cardiovascular Step-Down Unit to continue your recovery. </a:t>
            </a:r>
            <a:endParaRPr lang="en-US">
              <a:cs typeface="Arial"/>
            </a:endParaRPr>
          </a:p>
          <a:p>
            <a:endParaRPr lang="en-US"/>
          </a:p>
          <a:p>
            <a:endParaRPr lang="en-US"/>
          </a:p>
        </p:txBody>
      </p:sp>
      <p:sp>
        <p:nvSpPr>
          <p:cNvPr id="4" name="Content Placeholder 3"/>
          <p:cNvSpPr>
            <a:spLocks noGrp="1"/>
          </p:cNvSpPr>
          <p:nvPr>
            <p:ph sz="half" idx="2"/>
          </p:nvPr>
        </p:nvSpPr>
        <p:spPr>
          <a:xfrm>
            <a:off x="4800073" y="1164083"/>
            <a:ext cx="4007947" cy="1637511"/>
          </a:xfrm>
        </p:spPr>
        <p:txBody>
          <a:bodyPr>
            <a:normAutofit fontScale="92500" lnSpcReduction="20000"/>
          </a:bodyPr>
          <a:lstStyle/>
          <a:p>
            <a:r>
              <a:rPr lang="en-US"/>
              <a:t>Physical Therapy will focus on:</a:t>
            </a:r>
          </a:p>
          <a:p>
            <a:pPr lvl="1"/>
            <a:r>
              <a:rPr lang="en-US" sz="1350"/>
              <a:t>Bed mobility</a:t>
            </a:r>
          </a:p>
          <a:p>
            <a:pPr lvl="1"/>
            <a:r>
              <a:rPr lang="en-US" sz="1350"/>
              <a:t>Transfers</a:t>
            </a:r>
          </a:p>
          <a:p>
            <a:pPr lvl="1"/>
            <a:r>
              <a:rPr lang="en-US" sz="1350"/>
              <a:t>Walking</a:t>
            </a:r>
          </a:p>
          <a:p>
            <a:pPr lvl="1"/>
            <a:r>
              <a:rPr lang="en-US" sz="1350"/>
              <a:t>Climbing the Stairs</a:t>
            </a:r>
          </a:p>
          <a:p>
            <a:pPr lvl="1"/>
            <a:r>
              <a:rPr lang="en-US" sz="1350"/>
              <a:t>Upper Body and Lower Body Strengthening</a:t>
            </a:r>
          </a:p>
          <a:p>
            <a:pPr lvl="1"/>
            <a:r>
              <a:rPr lang="en-US" sz="1350"/>
              <a:t>Endurance Training</a:t>
            </a:r>
          </a:p>
          <a:p>
            <a:endParaRPr lang="en-US"/>
          </a:p>
        </p:txBody>
      </p:sp>
      <p:pic>
        <p:nvPicPr>
          <p:cNvPr id="5" name="Picture 4" descr="Single continuous line drawing therapist working with patient climbing the  stairs physical therapy | Premium Vector">
            <a:extLst>
              <a:ext uri="{FF2B5EF4-FFF2-40B4-BE49-F238E27FC236}">
                <a16:creationId xmlns:a16="http://schemas.microsoft.com/office/drawing/2014/main" id="{77B265D0-C188-1E1B-3067-7CD537ABBCBD}"/>
              </a:ext>
            </a:extLst>
          </p:cNvPr>
          <p:cNvPicPr>
            <a:picLocks noChangeAspect="1"/>
          </p:cNvPicPr>
          <p:nvPr/>
        </p:nvPicPr>
        <p:blipFill>
          <a:blip r:embed="rId5"/>
          <a:stretch>
            <a:fillRect/>
          </a:stretch>
        </p:blipFill>
        <p:spPr>
          <a:xfrm>
            <a:off x="5425762" y="2801490"/>
            <a:ext cx="2590800" cy="1762125"/>
          </a:xfrm>
          <a:prstGeom prst="rect">
            <a:avLst/>
          </a:prstGeom>
        </p:spPr>
      </p:pic>
      <p:pic>
        <p:nvPicPr>
          <p:cNvPr id="11" name="Audio 10">
            <a:hlinkClick r:id="" action="ppaction://media"/>
            <a:extLst>
              <a:ext uri="{FF2B5EF4-FFF2-40B4-BE49-F238E27FC236}">
                <a16:creationId xmlns:a16="http://schemas.microsoft.com/office/drawing/2014/main" id="{0FA69926-A973-9BE1-9F34-67B19DD884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29432093"/>
      </p:ext>
    </p:extLst>
  </p:cSld>
  <p:clrMapOvr>
    <a:masterClrMapping/>
  </p:clrMapOvr>
  <mc:AlternateContent xmlns:mc="http://schemas.openxmlformats.org/markup-compatibility/2006" xmlns:p14="http://schemas.microsoft.com/office/powerpoint/2010/main">
    <mc:Choice Requires="p14">
      <p:transition spd="slow" p14:dur="2000" advTm="32230"/>
    </mc:Choice>
    <mc:Fallback xmlns="">
      <p:transition spd="slow" advTm="3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 “Keep your Move in the Tube”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l="13197" r="10168" b="1"/>
          <a:stretch>
            <a:fillRect/>
          </a:stretch>
        </p:blipFill>
        <p:spPr>
          <a:xfrm>
            <a:off x="1019322" y="1302772"/>
            <a:ext cx="3897044" cy="3445961"/>
          </a:xfrm>
          <a:prstGeom prst="rect">
            <a:avLst/>
          </a:prstGeom>
          <a:noFill/>
        </p:spPr>
      </p:pic>
      <p:pic>
        <p:nvPicPr>
          <p:cNvPr id="5" name="Content Placeholder 4"/>
          <p:cNvPicPr>
            <a:picLocks noGrp="1" noChangeAspect="1"/>
          </p:cNvPicPr>
          <p:nvPr>
            <p:ph sz="quarter" idx="13"/>
          </p:nvPr>
        </p:nvPicPr>
        <p:blipFill>
          <a:blip r:embed="rId6" cstate="print">
            <a:extLst>
              <a:ext uri="{28A0092B-C50C-407E-A947-70E740481C1C}">
                <a14:useLocalDpi xmlns:a14="http://schemas.microsoft.com/office/drawing/2010/main" val="0"/>
              </a:ext>
            </a:extLst>
          </a:blip>
          <a:srcRect r="3" b="36557"/>
          <a:stretch>
            <a:fillRect/>
          </a:stretch>
        </p:blipFill>
        <p:spPr>
          <a:xfrm>
            <a:off x="5022628" y="1222279"/>
            <a:ext cx="3897044" cy="3445961"/>
          </a:xfrm>
          <a:noFill/>
        </p:spPr>
      </p:pic>
      <p:pic>
        <p:nvPicPr>
          <p:cNvPr id="3" name="Picture 2">
            <a:extLst>
              <a:ext uri="{FF2B5EF4-FFF2-40B4-BE49-F238E27FC236}">
                <a16:creationId xmlns:a16="http://schemas.microsoft.com/office/drawing/2014/main" id="{73EE3359-3456-3EDD-51FC-702F7591F939}"/>
              </a:ext>
            </a:extLst>
          </p:cNvPr>
          <p:cNvPicPr>
            <a:picLocks noChangeAspect="1"/>
          </p:cNvPicPr>
          <p:nvPr/>
        </p:nvPicPr>
        <p:blipFill>
          <a:blip r:embed="rId7"/>
          <a:stretch>
            <a:fillRect/>
          </a:stretch>
        </p:blipFill>
        <p:spPr>
          <a:xfrm>
            <a:off x="5020212" y="4748213"/>
            <a:ext cx="1695450" cy="219075"/>
          </a:xfrm>
          <a:prstGeom prst="rect">
            <a:avLst/>
          </a:prstGeom>
        </p:spPr>
      </p:pic>
      <p:pic>
        <p:nvPicPr>
          <p:cNvPr id="15" name="Audio 14">
            <a:hlinkClick r:id="" action="ppaction://media"/>
            <a:extLst>
              <a:ext uri="{FF2B5EF4-FFF2-40B4-BE49-F238E27FC236}">
                <a16:creationId xmlns:a16="http://schemas.microsoft.com/office/drawing/2014/main" id="{F6B8E6EF-75D3-5DA5-9CFA-B0E0C4B3655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23928316"/>
      </p:ext>
    </p:extLst>
  </p:cSld>
  <p:clrMapOvr>
    <a:masterClrMapping/>
  </p:clrMapOvr>
  <mc:AlternateContent xmlns:mc="http://schemas.openxmlformats.org/markup-compatibility/2006" xmlns:p14="http://schemas.microsoft.com/office/powerpoint/2010/main">
    <mc:Choice Requires="p14">
      <p:transition spd="slow" p14:dur="2000" advTm="44777"/>
    </mc:Choice>
    <mc:Fallback xmlns="">
      <p:transition spd="slow" advTm="4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515" y="289000"/>
            <a:ext cx="5797296" cy="891540"/>
          </a:xfrm>
        </p:spPr>
        <p:txBody>
          <a:bodyPr/>
          <a:lstStyle/>
          <a:p>
            <a:r>
              <a:rPr lang="en-US"/>
              <a:t>Cardiothoracic Surgery Team</a:t>
            </a:r>
          </a:p>
        </p:txBody>
      </p:sp>
      <p:sp>
        <p:nvSpPr>
          <p:cNvPr id="7" name="Oval 6"/>
          <p:cNvSpPr/>
          <p:nvPr/>
        </p:nvSpPr>
        <p:spPr>
          <a:xfrm>
            <a:off x="4144853" y="2078821"/>
            <a:ext cx="1787944" cy="1677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Patient </a:t>
            </a:r>
          </a:p>
        </p:txBody>
      </p:sp>
      <p:sp>
        <p:nvSpPr>
          <p:cNvPr id="8" name="Oval 7"/>
          <p:cNvSpPr/>
          <p:nvPr/>
        </p:nvSpPr>
        <p:spPr>
          <a:xfrm>
            <a:off x="2377504" y="2006432"/>
            <a:ext cx="1461660" cy="10610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a:t>Coach</a:t>
            </a:r>
          </a:p>
        </p:txBody>
      </p:sp>
      <p:sp>
        <p:nvSpPr>
          <p:cNvPr id="9" name="Oval 8"/>
          <p:cNvSpPr/>
          <p:nvPr/>
        </p:nvSpPr>
        <p:spPr>
          <a:xfrm>
            <a:off x="2640421" y="3638790"/>
            <a:ext cx="1662808" cy="101570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Medical Team</a:t>
            </a:r>
          </a:p>
        </p:txBody>
      </p:sp>
      <p:sp>
        <p:nvSpPr>
          <p:cNvPr id="10" name="Oval 9"/>
          <p:cNvSpPr/>
          <p:nvPr/>
        </p:nvSpPr>
        <p:spPr>
          <a:xfrm>
            <a:off x="4270843" y="755829"/>
            <a:ext cx="1467008" cy="10524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a:t>Nursing Team </a:t>
            </a:r>
          </a:p>
        </p:txBody>
      </p:sp>
      <p:sp>
        <p:nvSpPr>
          <p:cNvPr id="11" name="Oval 10"/>
          <p:cNvSpPr/>
          <p:nvPr/>
        </p:nvSpPr>
        <p:spPr>
          <a:xfrm>
            <a:off x="6165026" y="2009705"/>
            <a:ext cx="1457809" cy="106398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Care </a:t>
            </a:r>
            <a:r>
              <a:rPr lang="en-US" sz="1125"/>
              <a:t>Coordination</a:t>
            </a:r>
          </a:p>
        </p:txBody>
      </p:sp>
      <p:sp>
        <p:nvSpPr>
          <p:cNvPr id="12" name="Oval 11"/>
          <p:cNvSpPr/>
          <p:nvPr/>
        </p:nvSpPr>
        <p:spPr>
          <a:xfrm>
            <a:off x="5881701" y="3494908"/>
            <a:ext cx="1662808" cy="117057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a:t>PT/OT</a:t>
            </a:r>
          </a:p>
        </p:txBody>
      </p:sp>
      <p:cxnSp>
        <p:nvCxnSpPr>
          <p:cNvPr id="14" name="Straight Connector 13"/>
          <p:cNvCxnSpPr/>
          <p:nvPr/>
        </p:nvCxnSpPr>
        <p:spPr>
          <a:xfrm flipH="1" flipV="1">
            <a:off x="3792448" y="2750103"/>
            <a:ext cx="390980" cy="189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208998" y="2881902"/>
            <a:ext cx="119436" cy="7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5"/>
          </p:cNvCxnSpPr>
          <p:nvPr/>
        </p:nvCxnSpPr>
        <p:spPr>
          <a:xfrm flipH="1" flipV="1">
            <a:off x="5169701" y="3424506"/>
            <a:ext cx="501258" cy="86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a:endCxn id="7" idx="3"/>
          </p:cNvCxnSpPr>
          <p:nvPr/>
        </p:nvCxnSpPr>
        <p:spPr>
          <a:xfrm flipV="1">
            <a:off x="4087915" y="3510564"/>
            <a:ext cx="318776" cy="278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a:off x="5719977" y="3488452"/>
            <a:ext cx="318776" cy="3006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10" idx="4"/>
          </p:cNvCxnSpPr>
          <p:nvPr/>
        </p:nvCxnSpPr>
        <p:spPr>
          <a:xfrm>
            <a:off x="5025778" y="1808297"/>
            <a:ext cx="33129" cy="438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FC88F73-4BB6-7169-61C3-6B22317D995E}"/>
              </a:ext>
            </a:extLst>
          </p:cNvPr>
          <p:cNvCxnSpPr/>
          <p:nvPr/>
        </p:nvCxnSpPr>
        <p:spPr>
          <a:xfrm flipH="1">
            <a:off x="5907881" y="2728913"/>
            <a:ext cx="328613" cy="92869"/>
          </a:xfrm>
          <a:prstGeom prst="straightConnector1">
            <a:avLst/>
          </a:prstGeom>
          <a:ln w="12700"/>
        </p:spPr>
        <p:style>
          <a:lnRef idx="2">
            <a:schemeClr val="accent1"/>
          </a:lnRef>
          <a:fillRef idx="0">
            <a:schemeClr val="accent1"/>
          </a:fillRef>
          <a:effectRef idx="1">
            <a:schemeClr val="accent1"/>
          </a:effectRef>
          <a:fontRef idx="minor">
            <a:schemeClr val="tx1"/>
          </a:fontRef>
        </p:style>
      </p:cxnSp>
      <p:pic>
        <p:nvPicPr>
          <p:cNvPr id="52" name="Audio 51">
            <a:hlinkClick r:id="" action="ppaction://media"/>
            <a:extLst>
              <a:ext uri="{FF2B5EF4-FFF2-40B4-BE49-F238E27FC236}">
                <a16:creationId xmlns:a16="http://schemas.microsoft.com/office/drawing/2014/main" id="{E07915A1-1BA0-2F51-ABF2-331C4F0C7C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2190902"/>
      </p:ext>
    </p:extLst>
  </p:cSld>
  <p:clrMapOvr>
    <a:masterClrMapping/>
  </p:clrMapOvr>
  <mc:AlternateContent xmlns:mc="http://schemas.openxmlformats.org/markup-compatibility/2006" xmlns:p14="http://schemas.microsoft.com/office/powerpoint/2010/main">
    <mc:Choice Requires="p14">
      <p:transition spd="slow" p14:dur="2000" advTm="54165"/>
    </mc:Choice>
    <mc:Fallback xmlns="">
      <p:transition spd="slow" advTm="5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extLst>
    <p:ext uri="{6950BFC3-D8DA-4A85-94F7-54DA5524770B}">
      <p188:commentRel xmlns:p188="http://schemas.microsoft.com/office/powerpoint/2018/8/main" r:id="rId5"/>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Why “Move within the Tube?”</a:t>
            </a:r>
          </a:p>
        </p:txBody>
      </p:sp>
      <p:sp>
        <p:nvSpPr>
          <p:cNvPr id="6" name="Content Placeholder 5"/>
          <p:cNvSpPr>
            <a:spLocks noGrp="1"/>
          </p:cNvSpPr>
          <p:nvPr>
            <p:ph sz="half" idx="1"/>
          </p:nvPr>
        </p:nvSpPr>
        <p:spPr>
          <a:xfrm>
            <a:off x="900685" y="1221296"/>
            <a:ext cx="3561015" cy="3448378"/>
          </a:xfrm>
        </p:spPr>
        <p:txBody>
          <a:bodyPr>
            <a:normAutofit fontScale="85000" lnSpcReduction="20000"/>
          </a:bodyPr>
          <a:lstStyle/>
          <a:p>
            <a:r>
              <a:rPr lang="en-US" dirty="0"/>
              <a:t>Reduces strain on the breastbone</a:t>
            </a:r>
          </a:p>
          <a:p>
            <a:r>
              <a:rPr lang="en-US" dirty="0"/>
              <a:t>Stabilizes the breastbone</a:t>
            </a:r>
          </a:p>
          <a:p>
            <a:r>
              <a:rPr lang="en-US" dirty="0"/>
              <a:t>Reduces risk of infection</a:t>
            </a:r>
          </a:p>
          <a:p>
            <a:r>
              <a:rPr lang="en-US" dirty="0"/>
              <a:t>Reduces length of stay in the hospital</a:t>
            </a:r>
          </a:p>
          <a:p>
            <a:r>
              <a:rPr lang="en-US" dirty="0"/>
              <a:t>Reduces re-admission </a:t>
            </a:r>
          </a:p>
          <a:p>
            <a:r>
              <a:rPr lang="en-US" dirty="0"/>
              <a:t>Reduces pain</a:t>
            </a:r>
          </a:p>
          <a:p>
            <a:r>
              <a:rPr lang="en-US" dirty="0"/>
              <a:t>3x Increase in the likelihood of home discharge</a:t>
            </a:r>
          </a:p>
          <a:p>
            <a:r>
              <a:rPr lang="en-US" dirty="0"/>
              <a:t>Less home services </a:t>
            </a:r>
          </a:p>
          <a:p>
            <a:r>
              <a:rPr lang="en-US" dirty="0"/>
              <a:t>Improved functional performance from initial evaluation to final treatment session  </a:t>
            </a:r>
          </a:p>
          <a:p>
            <a:endParaRPr lang="en-US" dirty="0"/>
          </a:p>
        </p:txBody>
      </p:sp>
      <p:sp>
        <p:nvSpPr>
          <p:cNvPr id="7" name="Content Placeholder 6"/>
          <p:cNvSpPr>
            <a:spLocks noGrp="1"/>
          </p:cNvSpPr>
          <p:nvPr>
            <p:ph sz="half" idx="2"/>
          </p:nvPr>
        </p:nvSpPr>
        <p:spPr>
          <a:xfrm>
            <a:off x="4795690" y="1221296"/>
            <a:ext cx="3452717" cy="3448378"/>
          </a:xfrm>
        </p:spPr>
        <p:txBody>
          <a:bodyPr vert="horz" lIns="91440" tIns="45720" rIns="91440" bIns="45720" rtlCol="0" anchor="t">
            <a:normAutofit fontScale="85000" lnSpcReduction="20000"/>
          </a:bodyPr>
          <a:lstStyle/>
          <a:p>
            <a:r>
              <a:rPr lang="en-US" u="sng"/>
              <a:t>Previously used sternal precautions were found to be:</a:t>
            </a:r>
          </a:p>
          <a:p>
            <a:pPr lvl="1"/>
            <a:r>
              <a:rPr lang="en-US"/>
              <a:t>Restrictive and functionally limiting</a:t>
            </a:r>
            <a:endParaRPr lang="en-US">
              <a:cs typeface="Arial"/>
            </a:endParaRPr>
          </a:p>
          <a:p>
            <a:pPr lvl="1"/>
            <a:r>
              <a:rPr lang="en-US"/>
              <a:t>Prohibit common shoulder joint and shoulder girdle movement</a:t>
            </a:r>
            <a:endParaRPr lang="en-US">
              <a:cs typeface="Arial"/>
            </a:endParaRPr>
          </a:p>
          <a:p>
            <a:pPr lvl="1"/>
            <a:r>
              <a:rPr lang="en-US"/>
              <a:t>Reinforces fear of activity which leads to substantial muscle atrophy that occurs during short-term disability</a:t>
            </a:r>
            <a:endParaRPr lang="en-US">
              <a:cs typeface="Arial"/>
            </a:endParaRPr>
          </a:p>
          <a:p>
            <a:pPr lvl="1"/>
            <a:r>
              <a:rPr lang="en-US"/>
              <a:t>May decrease quality of life</a:t>
            </a:r>
            <a:endParaRPr lang="en-US">
              <a:cs typeface="Arial"/>
            </a:endParaRPr>
          </a:p>
          <a:p>
            <a:pPr lvl="1"/>
            <a:r>
              <a:rPr lang="en-US"/>
              <a:t>May delay discharge</a:t>
            </a:r>
            <a:endParaRPr lang="en-US">
              <a:cs typeface="Arial"/>
            </a:endParaRPr>
          </a:p>
          <a:p>
            <a:pPr lvl="1"/>
            <a:r>
              <a:rPr lang="en-US"/>
              <a:t>May be unable to return home </a:t>
            </a:r>
            <a:endParaRPr lang="en-US">
              <a:cs typeface="Arial"/>
            </a:endParaRPr>
          </a:p>
          <a:p>
            <a:pPr lvl="1"/>
            <a:endParaRPr lang="en-US"/>
          </a:p>
          <a:p>
            <a:pPr lvl="1"/>
            <a:endParaRPr lang="en-US"/>
          </a:p>
        </p:txBody>
      </p:sp>
      <p:pic>
        <p:nvPicPr>
          <p:cNvPr id="2" name="Picture 1">
            <a:extLst>
              <a:ext uri="{FF2B5EF4-FFF2-40B4-BE49-F238E27FC236}">
                <a16:creationId xmlns:a16="http://schemas.microsoft.com/office/drawing/2014/main" id="{23F32FC2-94D4-1A69-C2D5-189B48887FC4}"/>
              </a:ext>
            </a:extLst>
          </p:cNvPr>
          <p:cNvPicPr>
            <a:picLocks noChangeAspect="1"/>
          </p:cNvPicPr>
          <p:nvPr/>
        </p:nvPicPr>
        <p:blipFill>
          <a:blip r:embed="rId6"/>
          <a:stretch>
            <a:fillRect/>
          </a:stretch>
        </p:blipFill>
        <p:spPr>
          <a:xfrm>
            <a:off x="2090268" y="554530"/>
            <a:ext cx="1695450" cy="219075"/>
          </a:xfrm>
          <a:prstGeom prst="rect">
            <a:avLst/>
          </a:prstGeom>
        </p:spPr>
      </p:pic>
      <p:pic>
        <p:nvPicPr>
          <p:cNvPr id="112" name="Audio 111">
            <a:hlinkClick r:id="" action="ppaction://media"/>
            <a:extLst>
              <a:ext uri="{FF2B5EF4-FFF2-40B4-BE49-F238E27FC236}">
                <a16:creationId xmlns:a16="http://schemas.microsoft.com/office/drawing/2014/main" id="{F9593B56-AFB0-B82F-725A-4B3A0DC57FF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6751944"/>
      </p:ext>
    </p:extLst>
  </p:cSld>
  <p:clrMapOvr>
    <a:masterClrMapping/>
  </p:clrMapOvr>
  <mc:AlternateContent xmlns:mc="http://schemas.openxmlformats.org/markup-compatibility/2006" xmlns:p14="http://schemas.microsoft.com/office/powerpoint/2010/main">
    <mc:Choice Requires="p14">
      <p:transition spd="slow" p14:dur="2000" advTm="64283"/>
    </mc:Choice>
    <mc:Fallback xmlns="">
      <p:transition spd="slow" advTm="6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78316" y="1286849"/>
            <a:ext cx="8208769" cy="3608737"/>
          </a:xfrm>
        </p:spPr>
        <p:txBody>
          <a:bodyPr vert="horz" lIns="91440" tIns="45720" rIns="91440" bIns="45720" rtlCol="0" anchor="t">
            <a:normAutofit/>
          </a:bodyPr>
          <a:lstStyle/>
          <a:p>
            <a:r>
              <a:rPr lang="en-US" sz="1400" dirty="0"/>
              <a:t>For weightbearing activities:</a:t>
            </a:r>
            <a:endParaRPr lang="en-US" sz="1400" dirty="0">
              <a:cs typeface="Arial"/>
            </a:endParaRPr>
          </a:p>
          <a:p>
            <a:pPr lvl="1"/>
            <a:r>
              <a:rPr lang="en-US" sz="1400" dirty="0"/>
              <a:t>While weightbearing, we advise you to keep your move in the tube.</a:t>
            </a:r>
            <a:endParaRPr lang="en-US" sz="1400" dirty="0">
              <a:cs typeface="Arial"/>
            </a:endParaRPr>
          </a:p>
          <a:p>
            <a:pPr lvl="1"/>
            <a:r>
              <a:rPr lang="en-US" sz="1400" dirty="0"/>
              <a:t>The idea is not to put stress on the wires that are used to hold the sternum together while it heals.</a:t>
            </a:r>
            <a:endParaRPr lang="en-US" sz="1400" dirty="0">
              <a:cs typeface="Arial"/>
            </a:endParaRPr>
          </a:p>
          <a:p>
            <a:pPr lvl="1"/>
            <a:r>
              <a:rPr lang="en-US" sz="1400" dirty="0"/>
              <a:t>Keep your elbows at your side and stay within the tube.</a:t>
            </a:r>
            <a:endParaRPr lang="en-US" sz="1400" dirty="0">
              <a:cs typeface="Arial"/>
            </a:endParaRPr>
          </a:p>
          <a:p>
            <a:pPr marL="457200" lvl="1" indent="0">
              <a:buNone/>
            </a:pPr>
            <a:endParaRPr lang="en-US" sz="1400" dirty="0">
              <a:cs typeface="Arial"/>
            </a:endParaRPr>
          </a:p>
          <a:p>
            <a:pPr>
              <a:buClr>
                <a:srgbClr val="404040"/>
              </a:buClr>
            </a:pPr>
            <a:r>
              <a:rPr lang="en-US" sz="1400" dirty="0">
                <a:cs typeface="Arial"/>
              </a:rPr>
              <a:t>For non-weightbearing activities:</a:t>
            </a:r>
            <a:endParaRPr lang="en-US" sz="1400" dirty="0">
              <a:solidFill>
                <a:srgbClr val="000000"/>
              </a:solidFill>
              <a:cs typeface="Arial"/>
            </a:endParaRPr>
          </a:p>
          <a:p>
            <a:pPr lvl="1"/>
            <a:r>
              <a:rPr lang="en-US" sz="1400" dirty="0">
                <a:cs typeface="Arial"/>
              </a:rPr>
              <a:t>If you are not bearing any weight or lifting with your arms you can move outside the tube</a:t>
            </a:r>
            <a:endParaRPr lang="en-US" sz="1400" dirty="0">
              <a:solidFill>
                <a:srgbClr val="000000"/>
              </a:solidFill>
              <a:cs typeface="Arial"/>
            </a:endParaRPr>
          </a:p>
          <a:p>
            <a:pPr lvl="1"/>
            <a:r>
              <a:rPr lang="en-US" sz="1400" dirty="0">
                <a:cs typeface="Arial"/>
              </a:rPr>
              <a:t>This includes reaching above your head and performing functional tasks such as:</a:t>
            </a:r>
            <a:endParaRPr lang="en-US" sz="1400" dirty="0">
              <a:solidFill>
                <a:srgbClr val="000000"/>
              </a:solidFill>
              <a:cs typeface="Arial"/>
            </a:endParaRPr>
          </a:p>
          <a:p>
            <a:pPr marL="1200150" lvl="2">
              <a:buFont typeface="Arial"/>
              <a:buChar char="•"/>
            </a:pPr>
            <a:r>
              <a:rPr lang="en-US" sz="1400" dirty="0">
                <a:cs typeface="Arial"/>
              </a:rPr>
              <a:t>Upper and lower body bathing/dressing</a:t>
            </a:r>
            <a:endParaRPr lang="en-US" sz="1400" dirty="0">
              <a:solidFill>
                <a:srgbClr val="000000"/>
              </a:solidFill>
              <a:cs typeface="Arial"/>
            </a:endParaRPr>
          </a:p>
          <a:p>
            <a:pPr lvl="3"/>
            <a:r>
              <a:rPr lang="en-US" sz="1400" dirty="0">
                <a:cs typeface="Arial"/>
              </a:rPr>
              <a:t>Undergarments, compression stockings, </a:t>
            </a:r>
            <a:r>
              <a:rPr lang="en-US" sz="1400" dirty="0" err="1">
                <a:cs typeface="Arial"/>
              </a:rPr>
              <a:t>etc</a:t>
            </a:r>
            <a:endParaRPr lang="en-US" sz="1400" dirty="0">
              <a:solidFill>
                <a:srgbClr val="000000"/>
              </a:solidFill>
              <a:cs typeface="Arial"/>
            </a:endParaRPr>
          </a:p>
          <a:p>
            <a:pPr marL="1200150" lvl="2">
              <a:buFont typeface="Arial"/>
              <a:buChar char="•"/>
            </a:pPr>
            <a:r>
              <a:rPr lang="en-US" sz="1400" dirty="0">
                <a:cs typeface="Arial"/>
              </a:rPr>
              <a:t>Reaching overhead for lightweight miscellaneous needs</a:t>
            </a:r>
            <a:endParaRPr lang="en-US" sz="1400" dirty="0">
              <a:solidFill>
                <a:srgbClr val="000000"/>
              </a:solidFill>
              <a:cs typeface="Arial"/>
            </a:endParaRPr>
          </a:p>
          <a:p>
            <a:pPr lvl="1"/>
            <a:r>
              <a:rPr lang="en-US" sz="1400" dirty="0">
                <a:cs typeface="Arial"/>
              </a:rPr>
              <a:t>Please avoid any positions that cause increased discomfort or pain</a:t>
            </a:r>
            <a:endParaRPr lang="en-US" sz="1400" dirty="0">
              <a:solidFill>
                <a:srgbClr val="000000"/>
              </a:solidFill>
              <a:cs typeface="Arial"/>
            </a:endParaRPr>
          </a:p>
          <a:p>
            <a:pPr lvl="1"/>
            <a:endParaRPr lang="en-US" sz="1400" dirty="0">
              <a:cs typeface="Arial"/>
            </a:endParaRPr>
          </a:p>
          <a:p>
            <a:pPr>
              <a:buClr>
                <a:prstClr val="black">
                  <a:lumMod val="75000"/>
                  <a:lumOff val="25000"/>
                </a:prstClr>
              </a:buClr>
            </a:pPr>
            <a:endParaRPr lang="en-US" dirty="0">
              <a:cs typeface="Arial"/>
            </a:endParaRPr>
          </a:p>
          <a:p>
            <a:endParaRPr lang="en-US" dirty="0">
              <a:cs typeface="Arial"/>
            </a:endParaRPr>
          </a:p>
        </p:txBody>
      </p:sp>
      <p:sp>
        <p:nvSpPr>
          <p:cNvPr id="2" name="Title 1"/>
          <p:cNvSpPr>
            <a:spLocks noGrp="1"/>
          </p:cNvSpPr>
          <p:nvPr>
            <p:ph type="title"/>
          </p:nvPr>
        </p:nvSpPr>
        <p:spPr/>
        <p:txBody>
          <a:bodyPr/>
          <a:lstStyle/>
          <a:p>
            <a:r>
              <a:rPr lang="en-US"/>
              <a:t>Moving within the Tube	</a:t>
            </a:r>
          </a:p>
        </p:txBody>
      </p:sp>
      <p:pic>
        <p:nvPicPr>
          <p:cNvPr id="39" name="Audio 38">
            <a:hlinkClick r:id="" action="ppaction://media"/>
            <a:extLst>
              <a:ext uri="{FF2B5EF4-FFF2-40B4-BE49-F238E27FC236}">
                <a16:creationId xmlns:a16="http://schemas.microsoft.com/office/drawing/2014/main" id="{6DFED65E-46E2-BF27-11DB-E436070FDB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13633438"/>
      </p:ext>
    </p:extLst>
  </p:cSld>
  <p:clrMapOvr>
    <a:masterClrMapping/>
  </p:clrMapOvr>
  <mc:AlternateContent xmlns:mc="http://schemas.openxmlformats.org/markup-compatibility/2006" xmlns:p14="http://schemas.microsoft.com/office/powerpoint/2010/main">
    <mc:Choice Requires="p14">
      <p:transition spd="slow" p14:dur="2000" advTm="37203"/>
    </mc:Choice>
    <mc:Fallback xmlns="">
      <p:transition spd="slow" advTm="3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Discharge- What Now?</a:t>
            </a:r>
          </a:p>
        </p:txBody>
      </p:sp>
      <p:sp>
        <p:nvSpPr>
          <p:cNvPr id="3" name="Content Placeholder 2"/>
          <p:cNvSpPr>
            <a:spLocks noGrp="1"/>
          </p:cNvSpPr>
          <p:nvPr>
            <p:ph sz="quarter" idx="12"/>
          </p:nvPr>
        </p:nvSpPr>
        <p:spPr>
          <a:xfrm>
            <a:off x="785214" y="1063360"/>
            <a:ext cx="3897044" cy="3685373"/>
          </a:xfrm>
        </p:spPr>
        <p:txBody>
          <a:bodyPr vert="horz" lIns="91440" tIns="45720" rIns="91440" bIns="45720" rtlCol="0" anchor="t">
            <a:normAutofit/>
          </a:bodyPr>
          <a:lstStyle/>
          <a:p>
            <a:pPr>
              <a:lnSpc>
                <a:spcPct val="90000"/>
              </a:lnSpc>
            </a:pPr>
            <a:r>
              <a:rPr lang="en-US" sz="1500" dirty="0"/>
              <a:t>The goals for you as the patient at time of discharge are:</a:t>
            </a:r>
          </a:p>
          <a:p>
            <a:pPr lvl="1">
              <a:lnSpc>
                <a:spcPct val="90000"/>
              </a:lnSpc>
            </a:pPr>
            <a:r>
              <a:rPr lang="en-US" sz="1500" dirty="0">
                <a:solidFill>
                  <a:schemeClr val="tx1">
                    <a:lumMod val="75000"/>
                    <a:lumOff val="25000"/>
                  </a:schemeClr>
                </a:solidFill>
              </a:rPr>
              <a:t>To be independent with bed mobility, transfers, ambulation and stairs (if applicable) </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Ambulating functional home or community distances without an assistive device unless clearance received</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Maintain your “Keep your Move in the Tube” precautions without cues</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Pain is within a controlled range that is suitable for home discharge </a:t>
            </a:r>
            <a:endParaRPr lang="en-US" sz="1500" dirty="0">
              <a:solidFill>
                <a:schemeClr val="tx1">
                  <a:lumMod val="75000"/>
                  <a:lumOff val="25000"/>
                </a:schemeClr>
              </a:solidFill>
              <a:cs typeface="Arial"/>
            </a:endParaRPr>
          </a:p>
          <a:p>
            <a:pPr lvl="1">
              <a:lnSpc>
                <a:spcPct val="90000"/>
              </a:lnSpc>
            </a:pPr>
            <a:r>
              <a:rPr lang="en-US" sz="1500" dirty="0">
                <a:solidFill>
                  <a:schemeClr val="tx1">
                    <a:lumMod val="75000"/>
                    <a:lumOff val="25000"/>
                  </a:schemeClr>
                </a:solidFill>
              </a:rPr>
              <a:t>Independent with pacing strategies with mobility</a:t>
            </a:r>
            <a:endParaRPr lang="en-US" sz="1500" dirty="0">
              <a:solidFill>
                <a:schemeClr val="tx1">
                  <a:lumMod val="75000"/>
                  <a:lumOff val="25000"/>
                </a:schemeClr>
              </a:solidFill>
              <a:cs typeface="Arial"/>
            </a:endParaRPr>
          </a:p>
          <a:p>
            <a:pPr>
              <a:lnSpc>
                <a:spcPct val="90000"/>
              </a:lnSpc>
            </a:pPr>
            <a:endParaRPr lang="en-US" sz="1500" dirty="0"/>
          </a:p>
        </p:txBody>
      </p:sp>
      <p:pic>
        <p:nvPicPr>
          <p:cNvPr id="4" name="Picture 3" descr="A green sign with white text&#10;&#10;AI-generated content may be incorrect.">
            <a:extLst>
              <a:ext uri="{FF2B5EF4-FFF2-40B4-BE49-F238E27FC236}">
                <a16:creationId xmlns:a16="http://schemas.microsoft.com/office/drawing/2014/main" id="{56289EC2-DB32-69D8-7F50-013DAA791935}"/>
              </a:ext>
            </a:extLst>
          </p:cNvPr>
          <p:cNvPicPr>
            <a:picLocks noChangeAspect="1"/>
          </p:cNvPicPr>
          <p:nvPr/>
        </p:nvPicPr>
        <p:blipFill>
          <a:blip r:embed="rId6"/>
          <a:stretch>
            <a:fillRect/>
          </a:stretch>
        </p:blipFill>
        <p:spPr>
          <a:xfrm>
            <a:off x="5062875" y="2163532"/>
            <a:ext cx="3897044" cy="1724441"/>
          </a:xfrm>
          <a:prstGeom prst="rect">
            <a:avLst/>
          </a:prstGeom>
          <a:noFill/>
        </p:spPr>
      </p:pic>
      <p:pic>
        <p:nvPicPr>
          <p:cNvPr id="59" name="Audio 58">
            <a:hlinkClick r:id="" action="ppaction://media"/>
            <a:extLst>
              <a:ext uri="{FF2B5EF4-FFF2-40B4-BE49-F238E27FC236}">
                <a16:creationId xmlns:a16="http://schemas.microsoft.com/office/drawing/2014/main" id="{83B9FE80-0557-BC52-4E7C-D7D64D9E6D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74004235"/>
      </p:ext>
    </p:extLst>
  </p:cSld>
  <p:clrMapOvr>
    <a:masterClrMapping/>
  </p:clrMapOvr>
  <mc:AlternateContent xmlns:mc="http://schemas.openxmlformats.org/markup-compatibility/2006" xmlns:p14="http://schemas.microsoft.com/office/powerpoint/2010/main">
    <mc:Choice Requires="p14">
      <p:transition spd="slow" p14:dur="2000" advTm="27668"/>
    </mc:Choice>
    <mc:Fallback xmlns="">
      <p:transition spd="slow" advTm="27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extLst>
    <p:ext uri="{6950BFC3-D8DA-4A85-94F7-54DA5524770B}">
      <p188:commentRel xmlns:p188="http://schemas.microsoft.com/office/powerpoint/2018/8/main" r:id="rId5"/>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79C1-21CC-A60B-B2AE-26E22A086131}"/>
              </a:ext>
            </a:extLst>
          </p:cNvPr>
          <p:cNvSpPr>
            <a:spLocks noGrp="1"/>
          </p:cNvSpPr>
          <p:nvPr>
            <p:ph type="title"/>
          </p:nvPr>
        </p:nvSpPr>
        <p:spPr>
          <a:xfrm>
            <a:off x="1019322" y="250204"/>
            <a:ext cx="7572001" cy="609600"/>
          </a:xfrm>
        </p:spPr>
        <p:txBody>
          <a:bodyPr anchor="t">
            <a:normAutofit/>
          </a:bodyPr>
          <a:lstStyle/>
          <a:p>
            <a:r>
              <a:rPr lang="en-US"/>
              <a:t>Durable Medical Equipment</a:t>
            </a:r>
          </a:p>
        </p:txBody>
      </p:sp>
      <p:sp>
        <p:nvSpPr>
          <p:cNvPr id="3" name="Content Placeholder 2">
            <a:extLst>
              <a:ext uri="{FF2B5EF4-FFF2-40B4-BE49-F238E27FC236}">
                <a16:creationId xmlns:a16="http://schemas.microsoft.com/office/drawing/2014/main" id="{A05DA193-BA21-EE66-DC71-E34370C05925}"/>
              </a:ext>
            </a:extLst>
          </p:cNvPr>
          <p:cNvSpPr>
            <a:spLocks noGrp="1"/>
          </p:cNvSpPr>
          <p:nvPr>
            <p:ph sz="quarter" idx="12"/>
          </p:nvPr>
        </p:nvSpPr>
        <p:spPr>
          <a:xfrm>
            <a:off x="675045" y="1213260"/>
            <a:ext cx="3897044" cy="3445961"/>
          </a:xfrm>
        </p:spPr>
        <p:txBody>
          <a:bodyPr vert="horz" lIns="91440" tIns="45720" rIns="91440" bIns="45720" rtlCol="0" anchor="t">
            <a:normAutofit/>
          </a:bodyPr>
          <a:lstStyle/>
          <a:p>
            <a:r>
              <a:rPr lang="en-US"/>
              <a:t>What if I am not independent?!</a:t>
            </a:r>
          </a:p>
          <a:p>
            <a:endParaRPr lang="en-US">
              <a:cs typeface="Arial"/>
            </a:endParaRPr>
          </a:p>
          <a:p>
            <a:r>
              <a:rPr lang="en-US">
                <a:cs typeface="Arial"/>
              </a:rPr>
              <a:t>+ If you are unable to perform certain tasks without assistance, Physical Therapy and/or Occupational Therapy (OT) will review equipment or other strategies that may assist you and your coach to allow you to complete these tasks safely and with more ease. </a:t>
            </a:r>
          </a:p>
          <a:p>
            <a:endParaRPr lang="en-US">
              <a:cs typeface="Arial"/>
            </a:endParaRPr>
          </a:p>
        </p:txBody>
      </p:sp>
      <p:pic>
        <p:nvPicPr>
          <p:cNvPr id="5" name="Picture 4" descr="A grey toilet with a bucket on a white background&#10;&#10;AI-generated content may be incorrect.">
            <a:extLst>
              <a:ext uri="{FF2B5EF4-FFF2-40B4-BE49-F238E27FC236}">
                <a16:creationId xmlns:a16="http://schemas.microsoft.com/office/drawing/2014/main" id="{6C5807B4-D69B-F3F0-F280-27D6C7C882AD}"/>
              </a:ext>
            </a:extLst>
          </p:cNvPr>
          <p:cNvPicPr>
            <a:picLocks noChangeAspect="1"/>
          </p:cNvPicPr>
          <p:nvPr/>
        </p:nvPicPr>
        <p:blipFill>
          <a:blip r:embed="rId6"/>
          <a:stretch>
            <a:fillRect/>
          </a:stretch>
        </p:blipFill>
        <p:spPr>
          <a:xfrm>
            <a:off x="6818079" y="249284"/>
            <a:ext cx="1908340" cy="2206564"/>
          </a:xfrm>
          <a:prstGeom prst="rect">
            <a:avLst/>
          </a:prstGeom>
          <a:noFill/>
        </p:spPr>
      </p:pic>
      <p:sp>
        <p:nvSpPr>
          <p:cNvPr id="4" name="Slide Number Placeholder 3">
            <a:extLst>
              <a:ext uri="{FF2B5EF4-FFF2-40B4-BE49-F238E27FC236}">
                <a16:creationId xmlns:a16="http://schemas.microsoft.com/office/drawing/2014/main" id="{825C1FF6-1E8D-4D42-C1AF-BBDA299CE24A}"/>
              </a:ext>
            </a:extLst>
          </p:cNvPr>
          <p:cNvSpPr>
            <a:spLocks noGrp="1"/>
          </p:cNvSpPr>
          <p:nvPr>
            <p:ph type="sldNum" sz="quarter" idx="4294967295"/>
          </p:nvPr>
        </p:nvSpPr>
        <p:spPr/>
        <p:txBody>
          <a:bodyPr/>
          <a:lstStyle/>
          <a:p>
            <a:pPr>
              <a:spcAft>
                <a:spcPts val="600"/>
              </a:spcAft>
            </a:pPr>
            <a:fld id="{C9D5268C-CBC0-4449-A0CB-9941EB3E5077}" type="slidenum">
              <a:rPr lang="en-US" smtClean="0"/>
              <a:pPr>
                <a:spcAft>
                  <a:spcPts val="600"/>
                </a:spcAft>
              </a:pPr>
              <a:t>23</a:t>
            </a:fld>
            <a:endParaRPr lang="en-US"/>
          </a:p>
        </p:txBody>
      </p:sp>
      <p:pic>
        <p:nvPicPr>
          <p:cNvPr id="6" name="Picture 5" descr="A white and gray shower chair&#10;&#10;AI-generated content may be incorrect.">
            <a:extLst>
              <a:ext uri="{FF2B5EF4-FFF2-40B4-BE49-F238E27FC236}">
                <a16:creationId xmlns:a16="http://schemas.microsoft.com/office/drawing/2014/main" id="{73C739A9-6E46-7D72-0054-E99EC2990C2F}"/>
              </a:ext>
            </a:extLst>
          </p:cNvPr>
          <p:cNvPicPr>
            <a:picLocks noChangeAspect="1"/>
          </p:cNvPicPr>
          <p:nvPr/>
        </p:nvPicPr>
        <p:blipFill>
          <a:blip r:embed="rId7"/>
          <a:stretch>
            <a:fillRect/>
          </a:stretch>
        </p:blipFill>
        <p:spPr>
          <a:xfrm>
            <a:off x="4521104" y="458062"/>
            <a:ext cx="1850720" cy="2010235"/>
          </a:xfrm>
          <a:prstGeom prst="rect">
            <a:avLst/>
          </a:prstGeom>
        </p:spPr>
      </p:pic>
      <p:pic>
        <p:nvPicPr>
          <p:cNvPr id="7" name="Picture 6" descr="A group of medical equipment&#10;&#10;AI-generated content may be incorrect.">
            <a:extLst>
              <a:ext uri="{FF2B5EF4-FFF2-40B4-BE49-F238E27FC236}">
                <a16:creationId xmlns:a16="http://schemas.microsoft.com/office/drawing/2014/main" id="{9C84C564-12B4-BDC3-9C8E-72470256D8E5}"/>
              </a:ext>
            </a:extLst>
          </p:cNvPr>
          <p:cNvPicPr>
            <a:picLocks noChangeAspect="1"/>
          </p:cNvPicPr>
          <p:nvPr/>
        </p:nvPicPr>
        <p:blipFill>
          <a:blip r:embed="rId8"/>
          <a:stretch>
            <a:fillRect/>
          </a:stretch>
        </p:blipFill>
        <p:spPr>
          <a:xfrm>
            <a:off x="6473958" y="2284107"/>
            <a:ext cx="2592751" cy="2572095"/>
          </a:xfrm>
          <a:prstGeom prst="rect">
            <a:avLst/>
          </a:prstGeom>
        </p:spPr>
      </p:pic>
      <p:pic>
        <p:nvPicPr>
          <p:cNvPr id="8" name="Picture 7" descr="A brown leather recliner chair&#10;&#10;AI-generated content may be incorrect.">
            <a:extLst>
              <a:ext uri="{FF2B5EF4-FFF2-40B4-BE49-F238E27FC236}">
                <a16:creationId xmlns:a16="http://schemas.microsoft.com/office/drawing/2014/main" id="{56830102-0F6F-D00A-0918-42F4732D19E1}"/>
              </a:ext>
            </a:extLst>
          </p:cNvPr>
          <p:cNvPicPr>
            <a:picLocks noChangeAspect="1"/>
          </p:cNvPicPr>
          <p:nvPr/>
        </p:nvPicPr>
        <p:blipFill>
          <a:blip r:embed="rId9"/>
          <a:stretch>
            <a:fillRect/>
          </a:stretch>
        </p:blipFill>
        <p:spPr>
          <a:xfrm>
            <a:off x="4641888" y="2651909"/>
            <a:ext cx="1829489" cy="2008629"/>
          </a:xfrm>
          <a:prstGeom prst="rect">
            <a:avLst/>
          </a:prstGeom>
        </p:spPr>
      </p:pic>
      <p:pic>
        <p:nvPicPr>
          <p:cNvPr id="25" name="Audio 24">
            <a:hlinkClick r:id="" action="ppaction://media"/>
            <a:extLst>
              <a:ext uri="{FF2B5EF4-FFF2-40B4-BE49-F238E27FC236}">
                <a16:creationId xmlns:a16="http://schemas.microsoft.com/office/drawing/2014/main" id="{B6FBC210-14FB-4402-7E3C-D229E83067E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00271580"/>
      </p:ext>
    </p:extLst>
  </p:cSld>
  <p:clrMapOvr>
    <a:masterClrMapping/>
  </p:clrMapOvr>
  <mc:AlternateContent xmlns:mc="http://schemas.openxmlformats.org/markup-compatibility/2006" xmlns:p14="http://schemas.microsoft.com/office/powerpoint/2010/main">
    <mc:Choice Requires="p14">
      <p:transition spd="slow" p14:dur="2000" advTm="17603"/>
    </mc:Choice>
    <mc:Fallback xmlns="">
      <p:transition spd="slow" advTm="1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 Transfers &amp; sleeping positions</a:t>
            </a:r>
          </a:p>
        </p:txBody>
      </p:sp>
      <p:sp>
        <p:nvSpPr>
          <p:cNvPr id="3" name="Content Placeholder 2"/>
          <p:cNvSpPr>
            <a:spLocks noGrp="1"/>
          </p:cNvSpPr>
          <p:nvPr>
            <p:ph sz="half" idx="1"/>
          </p:nvPr>
        </p:nvSpPr>
        <p:spPr>
          <a:xfrm>
            <a:off x="1090037" y="1289979"/>
            <a:ext cx="3300225" cy="3015041"/>
          </a:xfrm>
        </p:spPr>
        <p:txBody>
          <a:bodyPr vert="horz" lIns="91440" tIns="45720" rIns="91440" bIns="45720" rtlCol="0" anchor="t">
            <a:normAutofit fontScale="92500" lnSpcReduction="20000"/>
          </a:bodyPr>
          <a:lstStyle/>
          <a:p>
            <a:r>
              <a:rPr lang="en-US"/>
              <a:t>It is okay to sit in the front passenger seat </a:t>
            </a:r>
          </a:p>
          <a:p>
            <a:r>
              <a:rPr lang="en-US"/>
              <a:t>You do not need to disengage the airbags to sit in the front seat </a:t>
            </a:r>
            <a:endParaRPr lang="en-US">
              <a:cs typeface="Arial"/>
            </a:endParaRPr>
          </a:p>
          <a:p>
            <a:r>
              <a:rPr lang="en-US"/>
              <a:t>Place your heart pillow between your chest and the seat belt to protect your incision </a:t>
            </a:r>
            <a:endParaRPr lang="en-US">
              <a:cs typeface="Arial"/>
            </a:endParaRPr>
          </a:p>
          <a:p>
            <a:r>
              <a:rPr lang="en-US"/>
              <a:t>Discuss with your surgeon when you may be able to begin driving</a:t>
            </a:r>
            <a:endParaRPr lang="en-US">
              <a:cs typeface="Arial"/>
            </a:endParaRPr>
          </a:p>
        </p:txBody>
      </p:sp>
      <p:sp>
        <p:nvSpPr>
          <p:cNvPr id="4" name="Content Placeholder 3"/>
          <p:cNvSpPr>
            <a:spLocks noGrp="1"/>
          </p:cNvSpPr>
          <p:nvPr>
            <p:ph sz="half" idx="2"/>
          </p:nvPr>
        </p:nvSpPr>
        <p:spPr>
          <a:xfrm>
            <a:off x="4862882" y="1283465"/>
            <a:ext cx="3202685" cy="2326487"/>
          </a:xfrm>
        </p:spPr>
        <p:txBody>
          <a:bodyPr>
            <a:normAutofit fontScale="92500" lnSpcReduction="20000"/>
          </a:bodyPr>
          <a:lstStyle/>
          <a:p>
            <a:r>
              <a:rPr lang="en-US"/>
              <a:t>You do not need to sleep on your back and </a:t>
            </a:r>
            <a:r>
              <a:rPr lang="en-US" b="1"/>
              <a:t>IT IS </a:t>
            </a:r>
            <a:r>
              <a:rPr lang="en-US"/>
              <a:t>okay to sleep on your side</a:t>
            </a:r>
          </a:p>
          <a:p>
            <a:r>
              <a:rPr lang="en-US"/>
              <a:t>For comfort, place a pillow behind your back for support and a pillow between your knees</a:t>
            </a:r>
          </a:p>
        </p:txBody>
      </p:sp>
      <p:pic>
        <p:nvPicPr>
          <p:cNvPr id="5" name="Picture 4"/>
          <p:cNvPicPr>
            <a:picLocks noChangeAspect="1"/>
          </p:cNvPicPr>
          <p:nvPr/>
        </p:nvPicPr>
        <p:blipFill>
          <a:blip r:embed="rId5"/>
          <a:stretch>
            <a:fillRect/>
          </a:stretch>
        </p:blipFill>
        <p:spPr>
          <a:xfrm>
            <a:off x="3070380" y="1530665"/>
            <a:ext cx="161818" cy="200988"/>
          </a:xfrm>
          <a:prstGeom prst="rect">
            <a:avLst/>
          </a:prstGeom>
        </p:spPr>
      </p:pic>
      <p:pic>
        <p:nvPicPr>
          <p:cNvPr id="6" name="Picture 5"/>
          <p:cNvPicPr>
            <a:picLocks noChangeAspect="1"/>
          </p:cNvPicPr>
          <p:nvPr/>
        </p:nvPicPr>
        <p:blipFill>
          <a:blip r:embed="rId5"/>
          <a:stretch>
            <a:fillRect/>
          </a:stretch>
        </p:blipFill>
        <p:spPr>
          <a:xfrm>
            <a:off x="3071122" y="2190253"/>
            <a:ext cx="161818" cy="200988"/>
          </a:xfrm>
          <a:prstGeom prst="rect">
            <a:avLst/>
          </a:prstGeom>
        </p:spPr>
      </p:pic>
      <p:pic>
        <p:nvPicPr>
          <p:cNvPr id="7" name="Picture 6"/>
          <p:cNvPicPr>
            <a:picLocks noChangeAspect="1"/>
          </p:cNvPicPr>
          <p:nvPr/>
        </p:nvPicPr>
        <p:blipFill>
          <a:blip r:embed="rId5"/>
          <a:stretch>
            <a:fillRect/>
          </a:stretch>
        </p:blipFill>
        <p:spPr>
          <a:xfrm>
            <a:off x="2286125" y="3043766"/>
            <a:ext cx="161818" cy="200988"/>
          </a:xfrm>
          <a:prstGeom prst="rect">
            <a:avLst/>
          </a:prstGeom>
        </p:spPr>
      </p:pic>
      <p:pic>
        <p:nvPicPr>
          <p:cNvPr id="8" name="Picture 7"/>
          <p:cNvPicPr>
            <a:picLocks noChangeAspect="1"/>
          </p:cNvPicPr>
          <p:nvPr/>
        </p:nvPicPr>
        <p:blipFill>
          <a:blip r:embed="rId6"/>
          <a:stretch>
            <a:fillRect/>
          </a:stretch>
        </p:blipFill>
        <p:spPr>
          <a:xfrm>
            <a:off x="5370573" y="3146288"/>
            <a:ext cx="2364701" cy="1593791"/>
          </a:xfrm>
          <a:prstGeom prst="rect">
            <a:avLst/>
          </a:prstGeom>
        </p:spPr>
      </p:pic>
      <p:pic>
        <p:nvPicPr>
          <p:cNvPr id="30" name="Audio 29">
            <a:hlinkClick r:id="" action="ppaction://media"/>
            <a:extLst>
              <a:ext uri="{FF2B5EF4-FFF2-40B4-BE49-F238E27FC236}">
                <a16:creationId xmlns:a16="http://schemas.microsoft.com/office/drawing/2014/main" id="{C00AE5DD-2083-0F01-2AD5-3FC04212FF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54059233"/>
      </p:ext>
    </p:extLst>
  </p:cSld>
  <p:clrMapOvr>
    <a:masterClrMapping/>
  </p:clrMapOvr>
  <mc:AlternateContent xmlns:mc="http://schemas.openxmlformats.org/markup-compatibility/2006" xmlns:p14="http://schemas.microsoft.com/office/powerpoint/2010/main">
    <mc:Choice Requires="p14">
      <p:transition spd="slow" p14:dur="2000" advTm="26868"/>
    </mc:Choice>
    <mc:Fallback xmlns="">
      <p:transition spd="slow" advTm="2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7577" y="999141"/>
            <a:ext cx="3202686" cy="375764"/>
          </a:xfrm>
        </p:spPr>
        <p:txBody>
          <a:bodyPr/>
          <a:lstStyle/>
          <a:p>
            <a:r>
              <a:rPr lang="en-US"/>
              <a:t>Home discharge</a:t>
            </a:r>
          </a:p>
        </p:txBody>
      </p:sp>
      <p:sp>
        <p:nvSpPr>
          <p:cNvPr id="3" name="Content Placeholder 2"/>
          <p:cNvSpPr>
            <a:spLocks noGrp="1"/>
          </p:cNvSpPr>
          <p:nvPr>
            <p:ph sz="half" idx="2"/>
          </p:nvPr>
        </p:nvSpPr>
        <p:spPr>
          <a:xfrm>
            <a:off x="747368" y="1496744"/>
            <a:ext cx="3712401" cy="2801914"/>
          </a:xfrm>
        </p:spPr>
        <p:txBody>
          <a:bodyPr vert="horz" lIns="91440" tIns="45720" rIns="91440" bIns="45720" rtlCol="0" anchor="t">
            <a:normAutofit fontScale="92500" lnSpcReduction="20000"/>
          </a:bodyPr>
          <a:lstStyle/>
          <a:p>
            <a:r>
              <a:rPr lang="en-US"/>
              <a:t>If there are no barriers to discharge, you will be expected to go home with your family/friends or with the support of your “coach”. </a:t>
            </a:r>
          </a:p>
          <a:p>
            <a:pPr lvl="1"/>
            <a:r>
              <a:rPr lang="en-US"/>
              <a:t>Your care coordinator will set-up any additional services or equipment you may need.</a:t>
            </a:r>
            <a:endParaRPr lang="en-US">
              <a:cs typeface="Arial"/>
            </a:endParaRPr>
          </a:p>
          <a:p>
            <a:r>
              <a:rPr lang="en-US"/>
              <a:t>Your nursing team will provide appropriate discharge paperwork that they will review with you.  </a:t>
            </a:r>
            <a:endParaRPr lang="en-US">
              <a:cs typeface="Arial"/>
            </a:endParaRPr>
          </a:p>
          <a:p>
            <a:endParaRPr lang="en-US"/>
          </a:p>
        </p:txBody>
      </p:sp>
      <p:sp>
        <p:nvSpPr>
          <p:cNvPr id="4" name="Content Placeholder 3"/>
          <p:cNvSpPr>
            <a:spLocks noGrp="1"/>
          </p:cNvSpPr>
          <p:nvPr>
            <p:ph sz="quarter" idx="4"/>
          </p:nvPr>
        </p:nvSpPr>
        <p:spPr>
          <a:xfrm>
            <a:off x="4803984" y="1496745"/>
            <a:ext cx="3591705" cy="2132933"/>
          </a:xfrm>
        </p:spPr>
        <p:txBody>
          <a:bodyPr vert="horz" lIns="91440" tIns="45720" rIns="91440" bIns="45720" rtlCol="0" anchor="t">
            <a:normAutofit fontScale="92500" lnSpcReduction="20000"/>
          </a:bodyPr>
          <a:lstStyle/>
          <a:p>
            <a:r>
              <a:rPr lang="en-US"/>
              <a:t>If you are unable to return home at the time you are medically ready to discharge,</a:t>
            </a:r>
          </a:p>
          <a:p>
            <a:pPr lvl="1"/>
            <a:r>
              <a:rPr lang="en-US"/>
              <a:t>You will continue your medical and physical rehabilitation at a facility equipped to assist you with your needs with hopes of you returning home quickly!</a:t>
            </a:r>
            <a:endParaRPr lang="en-US">
              <a:cs typeface="Arial"/>
            </a:endParaRPr>
          </a:p>
        </p:txBody>
      </p:sp>
      <p:sp>
        <p:nvSpPr>
          <p:cNvPr id="5" name="Text Placeholder 4"/>
          <p:cNvSpPr>
            <a:spLocks noGrp="1"/>
          </p:cNvSpPr>
          <p:nvPr>
            <p:ph type="body" sz="quarter" idx="13"/>
          </p:nvPr>
        </p:nvSpPr>
        <p:spPr>
          <a:xfrm>
            <a:off x="4572000" y="846840"/>
            <a:ext cx="4129644" cy="528065"/>
          </a:xfrm>
        </p:spPr>
        <p:txBody>
          <a:bodyPr/>
          <a:lstStyle/>
          <a:p>
            <a:r>
              <a:rPr lang="en-US"/>
              <a:t>rehab discharge</a:t>
            </a:r>
          </a:p>
        </p:txBody>
      </p:sp>
      <p:sp>
        <p:nvSpPr>
          <p:cNvPr id="6" name="Title 5"/>
          <p:cNvSpPr>
            <a:spLocks noGrp="1"/>
          </p:cNvSpPr>
          <p:nvPr>
            <p:ph type="title"/>
          </p:nvPr>
        </p:nvSpPr>
        <p:spPr/>
        <p:txBody>
          <a:bodyPr/>
          <a:lstStyle/>
          <a:p>
            <a:r>
              <a:rPr lang="en-US"/>
              <a:t>Discharge</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916" y="3692552"/>
            <a:ext cx="1619250" cy="1209675"/>
          </a:xfrm>
          <a:prstGeom prst="rect">
            <a:avLst/>
          </a:prstGeom>
        </p:spPr>
      </p:pic>
      <p:pic>
        <p:nvPicPr>
          <p:cNvPr id="27" name="Audio 26">
            <a:hlinkClick r:id="" action="ppaction://media"/>
            <a:extLst>
              <a:ext uri="{FF2B5EF4-FFF2-40B4-BE49-F238E27FC236}">
                <a16:creationId xmlns:a16="http://schemas.microsoft.com/office/drawing/2014/main" id="{79C01BFF-4A71-1D5A-1795-46814EE9C8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939761539"/>
      </p:ext>
    </p:extLst>
  </p:cSld>
  <p:clrMapOvr>
    <a:masterClrMapping/>
  </p:clrMapOvr>
  <mc:AlternateContent xmlns:mc="http://schemas.openxmlformats.org/markup-compatibility/2006" xmlns:p14="http://schemas.microsoft.com/office/powerpoint/2010/main">
    <mc:Choice Requires="p14">
      <p:transition spd="slow" p14:dur="2000" advTm="19380"/>
    </mc:Choice>
    <mc:Fallback xmlns="">
      <p:transition spd="slow" advTm="1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3" name="Content Placeholder 2"/>
          <p:cNvSpPr>
            <a:spLocks noGrp="1"/>
          </p:cNvSpPr>
          <p:nvPr>
            <p:ph idx="1"/>
          </p:nvPr>
        </p:nvSpPr>
        <p:spPr>
          <a:xfrm>
            <a:off x="1534338" y="1043403"/>
            <a:ext cx="5797296" cy="884682"/>
          </a:xfrm>
        </p:spPr>
        <p:txBody>
          <a:bodyPr vert="horz" lIns="91440" tIns="45720" rIns="91440" bIns="45720" rtlCol="0" anchor="t">
            <a:normAutofit lnSpcReduction="10000"/>
          </a:bodyPr>
          <a:lstStyle/>
          <a:p>
            <a:pPr marL="0" indent="0" algn="ctr">
              <a:buNone/>
            </a:pPr>
            <a:r>
              <a:rPr lang="en-US"/>
              <a:t>We look forward to meeting you soon! Please reach out to your Cardiothoracic Team/Provider if there are any questions or concerns after this presentation.</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5072" b="27536"/>
          <a:stretch/>
        </p:blipFill>
        <p:spPr>
          <a:xfrm>
            <a:off x="1615642" y="2216870"/>
            <a:ext cx="5912718" cy="2183781"/>
          </a:xfrm>
          <a:prstGeom prst="rect">
            <a:avLst/>
          </a:prstGeom>
        </p:spPr>
      </p:pic>
      <p:pic>
        <p:nvPicPr>
          <p:cNvPr id="9" name="Audio 8">
            <a:hlinkClick r:id="" action="ppaction://media"/>
            <a:extLst>
              <a:ext uri="{FF2B5EF4-FFF2-40B4-BE49-F238E27FC236}">
                <a16:creationId xmlns:a16="http://schemas.microsoft.com/office/drawing/2014/main" id="{6AA6F8DE-9D3B-D8D4-A74A-EBE1D80A6C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92563743"/>
      </p:ext>
    </p:extLst>
  </p:cSld>
  <p:clrMapOvr>
    <a:masterClrMapping/>
  </p:clrMapOvr>
  <mc:AlternateContent xmlns:mc="http://schemas.openxmlformats.org/markup-compatibility/2006" xmlns:p14="http://schemas.microsoft.com/office/powerpoint/2010/main">
    <mc:Choice Requires="p14">
      <p:transition spd="slow" p14:dur="2000" advTm="17496"/>
    </mc:Choice>
    <mc:Fallback xmlns="">
      <p:transition spd="slow" advTm="1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	</a:t>
            </a:r>
          </a:p>
        </p:txBody>
      </p:sp>
      <p:sp>
        <p:nvSpPr>
          <p:cNvPr id="3" name="Content Placeholder 2"/>
          <p:cNvSpPr>
            <a:spLocks noGrp="1"/>
          </p:cNvSpPr>
          <p:nvPr>
            <p:ph idx="1"/>
          </p:nvPr>
        </p:nvSpPr>
        <p:spPr>
          <a:xfrm>
            <a:off x="1673352" y="1826722"/>
            <a:ext cx="5797296" cy="2961410"/>
          </a:xfrm>
        </p:spPr>
        <p:txBody>
          <a:bodyPr/>
          <a:lstStyle/>
          <a:p>
            <a:endParaRPr lang="en-US"/>
          </a:p>
          <a:p>
            <a:endParaRPr lang="en-US"/>
          </a:p>
        </p:txBody>
      </p:sp>
      <p:sp>
        <p:nvSpPr>
          <p:cNvPr id="4" name="TextBox 3"/>
          <p:cNvSpPr txBox="1"/>
          <p:nvPr/>
        </p:nvSpPr>
        <p:spPr>
          <a:xfrm>
            <a:off x="313471" y="970464"/>
            <a:ext cx="8275817" cy="3816886"/>
          </a:xfrm>
          <a:prstGeom prst="rect">
            <a:avLst/>
          </a:prstGeom>
          <a:noFill/>
        </p:spPr>
        <p:txBody>
          <a:bodyPr wrap="square" rtlCol="0">
            <a:spAutoFit/>
          </a:bodyPr>
          <a:lstStyle/>
          <a:p>
            <a:r>
              <a:rPr lang="en-US" sz="900"/>
              <a:t>Adams, J., </a:t>
            </a:r>
            <a:r>
              <a:rPr lang="en-US" sz="900" err="1"/>
              <a:t>Lotshaw</a:t>
            </a:r>
            <a:r>
              <a:rPr lang="en-US" sz="900"/>
              <a:t>, A., </a:t>
            </a:r>
            <a:r>
              <a:rPr lang="en-US" sz="900" err="1"/>
              <a:t>Exum</a:t>
            </a:r>
            <a:r>
              <a:rPr lang="en-US" sz="900"/>
              <a:t>, E., Campbell, M., </a:t>
            </a:r>
            <a:r>
              <a:rPr lang="en-US" sz="900" err="1"/>
              <a:t>Spranger</a:t>
            </a:r>
            <a:r>
              <a:rPr lang="en-US" sz="900"/>
              <a:t>, C. B., Beveridge, J., . . . </a:t>
            </a:r>
            <a:r>
              <a:rPr lang="en-US" sz="900" err="1"/>
              <a:t>Schussler</a:t>
            </a:r>
            <a:r>
              <a:rPr lang="en-US" sz="900"/>
              <a:t>, J. M. (2016). An Alternative Approach to Prescribing Sternal Precautions After Median Sternotomy, “Keep Your Move in the Tube”. Baylor University Medical Center Proceedings, 29(1), 97-100. doi:10.1080/08998280.2016.11929379</a:t>
            </a:r>
          </a:p>
          <a:p>
            <a:endParaRPr lang="en-US" sz="900"/>
          </a:p>
          <a:p>
            <a:r>
              <a:rPr lang="en-US" sz="900"/>
              <a:t>Adams, J., PhD, </a:t>
            </a:r>
            <a:r>
              <a:rPr lang="en-US" sz="900" err="1"/>
              <a:t>Cahalin</a:t>
            </a:r>
            <a:r>
              <a:rPr lang="en-US" sz="900"/>
              <a:t>, L. P., PhD, PT, CCS, &amp; </a:t>
            </a:r>
            <a:r>
              <a:rPr lang="en-US" sz="900" err="1"/>
              <a:t>BAppAx</a:t>
            </a:r>
            <a:r>
              <a:rPr lang="en-US" sz="900"/>
              <a:t>, D. E., PhD. (2017). Get SMART for Heart &amp; Keep Your Move in </a:t>
            </a:r>
            <a:r>
              <a:rPr lang="en-US" sz="900" err="1"/>
              <a:t>teh</a:t>
            </a:r>
            <a:r>
              <a:rPr lang="en-US" sz="900"/>
              <a:t> Tube: Evidence-Based Practice [Scholarly project]. In APTA CSM. Retrieved February 1, 2021, from https://cdn.ymaws.com/www.aptaacutecare.org/resource/resmgr/csm/Cahalin_SM_2017_Sternal__Pre.pdf</a:t>
            </a:r>
          </a:p>
          <a:p>
            <a:endParaRPr lang="en-US" sz="900"/>
          </a:p>
          <a:p>
            <a:r>
              <a:rPr lang="en-US" sz="900" err="1"/>
              <a:t>Coltman</a:t>
            </a:r>
            <a:r>
              <a:rPr lang="en-US" sz="900"/>
              <a:t>, C., Park, L., Colwell, S., </a:t>
            </a:r>
            <a:r>
              <a:rPr lang="en-US" sz="900" err="1"/>
              <a:t>Agren</a:t>
            </a:r>
            <a:r>
              <a:rPr lang="en-US" sz="900"/>
              <a:t>, H., &amp; King-Shier, K. (2019). Keep Your Move in the Tube: Breaking down the restricted walls of movement post-sternotomy [Abstract]. Canadian Journal of Cardiology, 35, S205-S206. Retrieved February 1, 2021.</a:t>
            </a:r>
          </a:p>
          <a:p>
            <a:endParaRPr lang="en-US" sz="900"/>
          </a:p>
          <a:p>
            <a:r>
              <a:rPr lang="en-US" sz="900" err="1"/>
              <a:t>Gach</a:t>
            </a:r>
            <a:r>
              <a:rPr lang="en-US" sz="900"/>
              <a:t>, R., </a:t>
            </a:r>
            <a:r>
              <a:rPr lang="en-US" sz="900" err="1"/>
              <a:t>Triano</a:t>
            </a:r>
            <a:r>
              <a:rPr lang="en-US" sz="900"/>
              <a:t>, S., </a:t>
            </a:r>
            <a:r>
              <a:rPr lang="en-US" sz="900" err="1"/>
              <a:t>Ogola</a:t>
            </a:r>
            <a:r>
              <a:rPr lang="en-US" sz="900"/>
              <a:t>, G. O., </a:t>
            </a:r>
            <a:r>
              <a:rPr lang="en-US" sz="900" err="1"/>
              <a:t>Graca</a:t>
            </a:r>
            <a:r>
              <a:rPr lang="en-US" sz="900"/>
              <a:t>, B. D., Shannon, J., El‐</a:t>
            </a:r>
            <a:r>
              <a:rPr lang="en-US" sz="900" err="1"/>
              <a:t>Ansary</a:t>
            </a:r>
            <a:r>
              <a:rPr lang="en-US" sz="900"/>
              <a:t>, D., . . . Adams, J. (2021). “ Keep Your Move in the Tube ” safely increases discharge home following cardiac surgery. </a:t>
            </a:r>
            <a:r>
              <a:rPr lang="en-US" sz="900" err="1"/>
              <a:t>Pm&amp;r</a:t>
            </a:r>
            <a:r>
              <a:rPr lang="en-US" sz="900"/>
              <a:t>, 1-9. doi:10.1002/pmrj.12562</a:t>
            </a:r>
          </a:p>
          <a:p>
            <a:endParaRPr lang="en-US" sz="900"/>
          </a:p>
          <a:p>
            <a:r>
              <a:rPr lang="en-US" sz="900"/>
              <a:t>News, I. B. (2019, May 08). Retrieved February 01, 2021, from https://www.ivanhoe.com/medical-breakthroughs/keep-your-move-in-the-tube-during-heart-rehab/</a:t>
            </a:r>
          </a:p>
          <a:p>
            <a:endParaRPr lang="en-US" sz="900"/>
          </a:p>
          <a:p>
            <a:r>
              <a:rPr lang="en-US" sz="900" err="1"/>
              <a:t>Radfar</a:t>
            </a:r>
            <a:r>
              <a:rPr lang="en-US" sz="900"/>
              <a:t>, J., Fuchs, L., &amp; </a:t>
            </a:r>
            <a:r>
              <a:rPr lang="en-US" sz="900" err="1"/>
              <a:t>Cahalin</a:t>
            </a:r>
            <a:r>
              <a:rPr lang="en-US" sz="900"/>
              <a:t>, L. P. (2019). An alternative approach to sternal precautions improves length of stay after median sternotomy [Abstract]. Cardiovascular and Pulmonary Section, APTA. Retrieved February 1, 2021.</a:t>
            </a:r>
          </a:p>
          <a:p>
            <a:endParaRPr lang="en-US" sz="900"/>
          </a:p>
          <a:p>
            <a:r>
              <a:rPr lang="en-US" sz="900" err="1"/>
              <a:t>Stuebe</a:t>
            </a:r>
            <a:r>
              <a:rPr lang="en-US" sz="900"/>
              <a:t>, J., </a:t>
            </a:r>
            <a:r>
              <a:rPr lang="en-US" sz="900" err="1"/>
              <a:t>Rydingsward</a:t>
            </a:r>
            <a:r>
              <a:rPr lang="en-US" sz="900"/>
              <a:t>, J., Lander, H., Ng, J., Xu, X., Kaneko, T., . . . Body, S. C. (2018). A Pragmatic Preoperative Prediction Score for </a:t>
            </a:r>
            <a:r>
              <a:rPr lang="en-US" sz="900" err="1"/>
              <a:t>Nonhome</a:t>
            </a:r>
            <a:r>
              <a:rPr lang="en-US" sz="900"/>
              <a:t> Discharge After Cardiac Operations. The Annals of Thoracic Surgery, 105(5), 1384-1391. doi:10.1016/j.athoracsur.2017.11.060</a:t>
            </a:r>
          </a:p>
          <a:p>
            <a:endParaRPr lang="en-US" sz="900"/>
          </a:p>
          <a:p>
            <a:r>
              <a:rPr lang="en-US" sz="900"/>
              <a:t>Ley J, El-</a:t>
            </a:r>
            <a:r>
              <a:rPr lang="en-US" sz="900" err="1"/>
              <a:t>Ansary</a:t>
            </a:r>
            <a:r>
              <a:rPr lang="en-US" sz="900"/>
              <a:t> D, </a:t>
            </a:r>
            <a:r>
              <a:rPr lang="en-US" sz="900" err="1"/>
              <a:t>Katijjahbe</a:t>
            </a:r>
            <a:r>
              <a:rPr lang="en-US" sz="900"/>
              <a:t> MA, Adams J, </a:t>
            </a:r>
            <a:r>
              <a:rPr lang="en-US" sz="900" err="1"/>
              <a:t>Triano</a:t>
            </a:r>
            <a:r>
              <a:rPr lang="en-US" sz="900"/>
              <a:t> S, </a:t>
            </a:r>
            <a:r>
              <a:rPr lang="en-US" sz="900" err="1"/>
              <a:t>Gach</a:t>
            </a:r>
            <a:r>
              <a:rPr lang="en-US" sz="900"/>
              <a:t> R. Goodbye Sternal Precautions, Hello Move in the Tube? April 2019. </a:t>
            </a:r>
            <a:r>
              <a:rPr lang="en-US" sz="900">
                <a:hlinkClick r:id="rId3"/>
              </a:rPr>
              <a:t>doi:10.25373/ctsnet.8001731</a:t>
            </a:r>
            <a:r>
              <a:rPr lang="en-US" sz="900"/>
              <a:t>.</a:t>
            </a:r>
          </a:p>
          <a:p>
            <a:endParaRPr lang="en-US" sz="900"/>
          </a:p>
        </p:txBody>
      </p:sp>
    </p:spTree>
    <p:extLst>
      <p:ext uri="{BB962C8B-B14F-4D97-AF65-F5344CB8AC3E}">
        <p14:creationId xmlns:p14="http://schemas.microsoft.com/office/powerpoint/2010/main" val="291986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38C4DE-D90F-CA13-26DA-F59F78C681C2}"/>
              </a:ext>
            </a:extLst>
          </p:cNvPr>
          <p:cNvSpPr>
            <a:spLocks noGrp="1"/>
          </p:cNvSpPr>
          <p:nvPr>
            <p:ph type="title"/>
          </p:nvPr>
        </p:nvSpPr>
        <p:spPr/>
        <p:txBody>
          <a:bodyPr/>
          <a:lstStyle/>
          <a:p>
            <a:r>
              <a:rPr lang="en-US">
                <a:cs typeface="Arial"/>
              </a:rPr>
              <a:t>Meet the Cardiothoracic Surgeons!</a:t>
            </a:r>
            <a:endParaRPr lang="en-US"/>
          </a:p>
        </p:txBody>
      </p:sp>
      <p:pic>
        <p:nvPicPr>
          <p:cNvPr id="5" name="Picture 4" descr="Southcoast Health Heart and Vascular earns elite 3-star rating">
            <a:extLst>
              <a:ext uri="{FF2B5EF4-FFF2-40B4-BE49-F238E27FC236}">
                <a16:creationId xmlns:a16="http://schemas.microsoft.com/office/drawing/2014/main" id="{ADBECDF9-D7C1-15C7-C56D-DD339DBAB54E}"/>
              </a:ext>
            </a:extLst>
          </p:cNvPr>
          <p:cNvPicPr>
            <a:picLocks noChangeAspect="1"/>
          </p:cNvPicPr>
          <p:nvPr/>
        </p:nvPicPr>
        <p:blipFill>
          <a:blip r:embed="rId5"/>
          <a:stretch>
            <a:fillRect/>
          </a:stretch>
        </p:blipFill>
        <p:spPr>
          <a:xfrm>
            <a:off x="2508161" y="780075"/>
            <a:ext cx="4775645" cy="3166852"/>
          </a:xfrm>
          <a:prstGeom prst="rect">
            <a:avLst/>
          </a:prstGeom>
        </p:spPr>
      </p:pic>
      <p:sp>
        <p:nvSpPr>
          <p:cNvPr id="6" name="TextBox 5">
            <a:extLst>
              <a:ext uri="{FF2B5EF4-FFF2-40B4-BE49-F238E27FC236}">
                <a16:creationId xmlns:a16="http://schemas.microsoft.com/office/drawing/2014/main" id="{ADA71632-70EF-6612-BB6A-209715319C4C}"/>
              </a:ext>
            </a:extLst>
          </p:cNvPr>
          <p:cNvSpPr txBox="1"/>
          <p:nvPr/>
        </p:nvSpPr>
        <p:spPr>
          <a:xfrm>
            <a:off x="583415" y="3943438"/>
            <a:ext cx="80036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Pictured (Left to Right):</a:t>
            </a:r>
            <a:endParaRPr lang="en-US"/>
          </a:p>
          <a:p>
            <a:pPr algn="ctr"/>
            <a:r>
              <a:rPr lang="en-US">
                <a:cs typeface="Arial"/>
              </a:rPr>
              <a:t> Dr. Lee, Dr. </a:t>
            </a:r>
            <a:r>
              <a:rPr lang="en-US" err="1">
                <a:cs typeface="Arial"/>
              </a:rPr>
              <a:t>Gerogiannis</a:t>
            </a:r>
            <a:r>
              <a:rPr lang="en-US">
                <a:cs typeface="Arial"/>
              </a:rPr>
              <a:t>, Dr. Kriegel</a:t>
            </a:r>
          </a:p>
        </p:txBody>
      </p:sp>
      <p:pic>
        <p:nvPicPr>
          <p:cNvPr id="18" name="Audio 17">
            <a:hlinkClick r:id="" action="ppaction://media"/>
            <a:extLst>
              <a:ext uri="{FF2B5EF4-FFF2-40B4-BE49-F238E27FC236}">
                <a16:creationId xmlns:a16="http://schemas.microsoft.com/office/drawing/2014/main" id="{241A1570-F919-3622-406F-FE65505821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3998608"/>
      </p:ext>
    </p:extLst>
  </p:cSld>
  <p:clrMapOvr>
    <a:masterClrMapping/>
  </p:clrMapOvr>
  <mc:AlternateContent xmlns:mc="http://schemas.openxmlformats.org/markup-compatibility/2006" xmlns:p14="http://schemas.microsoft.com/office/powerpoint/2010/main">
    <mc:Choice Requires="p14">
      <p:transition spd="slow" p14:dur="2000" advTm="12417"/>
    </mc:Choice>
    <mc:Fallback xmlns="">
      <p:transition spd="slow" advTm="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6B2B13-DBBA-EAE4-C6F3-141F256FF55A}"/>
              </a:ext>
            </a:extLst>
          </p:cNvPr>
          <p:cNvSpPr>
            <a:spLocks noGrp="1"/>
          </p:cNvSpPr>
          <p:nvPr>
            <p:ph type="title"/>
          </p:nvPr>
        </p:nvSpPr>
        <p:spPr/>
        <p:txBody>
          <a:bodyPr/>
          <a:lstStyle/>
          <a:p>
            <a:r>
              <a:rPr lang="en-US">
                <a:cs typeface="Arial"/>
              </a:rPr>
              <a:t>Meet some more members of the team!</a:t>
            </a:r>
          </a:p>
        </p:txBody>
      </p:sp>
      <p:pic>
        <p:nvPicPr>
          <p:cNvPr id="4" name="Picture 3" descr="A group of people in blue uniforms posing for a photo&#10;&#10;AI-generated content may be incorrect.">
            <a:extLst>
              <a:ext uri="{FF2B5EF4-FFF2-40B4-BE49-F238E27FC236}">
                <a16:creationId xmlns:a16="http://schemas.microsoft.com/office/drawing/2014/main" id="{46E31CE4-D403-8AFA-1C5B-04E3BA9C7181}"/>
              </a:ext>
            </a:extLst>
          </p:cNvPr>
          <p:cNvPicPr>
            <a:picLocks noChangeAspect="1"/>
          </p:cNvPicPr>
          <p:nvPr/>
        </p:nvPicPr>
        <p:blipFill>
          <a:blip r:embed="rId5"/>
          <a:stretch>
            <a:fillRect/>
          </a:stretch>
        </p:blipFill>
        <p:spPr>
          <a:xfrm>
            <a:off x="1212225" y="633330"/>
            <a:ext cx="6333183" cy="4343699"/>
          </a:xfrm>
          <a:prstGeom prst="rect">
            <a:avLst/>
          </a:prstGeom>
        </p:spPr>
      </p:pic>
      <p:pic>
        <p:nvPicPr>
          <p:cNvPr id="22" name="Audio 21">
            <a:hlinkClick r:id="" action="ppaction://media"/>
            <a:extLst>
              <a:ext uri="{FF2B5EF4-FFF2-40B4-BE49-F238E27FC236}">
                <a16:creationId xmlns:a16="http://schemas.microsoft.com/office/drawing/2014/main" id="{7D3B41D9-9A65-2ADE-F997-001CA7F8FE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51104035"/>
      </p:ext>
    </p:extLst>
  </p:cSld>
  <p:clrMapOvr>
    <a:masterClrMapping/>
  </p:clrMapOvr>
  <mc:AlternateContent xmlns:mc="http://schemas.openxmlformats.org/markup-compatibility/2006" xmlns:p14="http://schemas.microsoft.com/office/powerpoint/2010/main">
    <mc:Choice Requires="p14">
      <p:transition spd="slow" p14:dur="2000" advTm="7500"/>
    </mc:Choice>
    <mc:Fallback xmlns="">
      <p:transition spd="slow" advTm="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your heart surgery</a:t>
            </a:r>
          </a:p>
        </p:txBody>
      </p:sp>
      <p:sp>
        <p:nvSpPr>
          <p:cNvPr id="3" name="Content Placeholder 2"/>
          <p:cNvSpPr>
            <a:spLocks noGrp="1"/>
          </p:cNvSpPr>
          <p:nvPr>
            <p:ph sz="half" idx="1"/>
          </p:nvPr>
        </p:nvSpPr>
        <p:spPr>
          <a:xfrm>
            <a:off x="879072" y="1138496"/>
            <a:ext cx="3511192" cy="1695719"/>
          </a:xfrm>
        </p:spPr>
        <p:txBody>
          <a:bodyPr vert="horz" lIns="91440" tIns="45720" rIns="91440" bIns="45720" rtlCol="0" anchor="t">
            <a:normAutofit fontScale="70000" lnSpcReduction="20000"/>
          </a:bodyPr>
          <a:lstStyle/>
          <a:p>
            <a:pPr marL="0" indent="0" algn="ctr">
              <a:buNone/>
            </a:pPr>
            <a:r>
              <a:rPr lang="en-US" u="sng"/>
              <a:t>Coronary Artery Bypass Surgery (CABG)</a:t>
            </a:r>
            <a:endParaRPr lang="en-US"/>
          </a:p>
          <a:p>
            <a:r>
              <a:rPr lang="en-US"/>
              <a:t>Bypasses a blockage</a:t>
            </a:r>
          </a:p>
          <a:p>
            <a:r>
              <a:rPr lang="en-US"/>
              <a:t>Involves taking a part of a vein or artery from another area to bypass the blocked artery</a:t>
            </a:r>
            <a:endParaRPr lang="en-US">
              <a:cs typeface="Arial"/>
            </a:endParaRPr>
          </a:p>
          <a:p>
            <a:r>
              <a:rPr lang="en-US"/>
              <a:t>After the new artery or vein is grafted, blood flows around the blocked area and again takes blood and oxygen to your heart muscle</a:t>
            </a:r>
          </a:p>
        </p:txBody>
      </p:sp>
      <p:sp>
        <p:nvSpPr>
          <p:cNvPr id="4" name="Content Placeholder 3"/>
          <p:cNvSpPr>
            <a:spLocks noGrp="1"/>
          </p:cNvSpPr>
          <p:nvPr>
            <p:ph sz="half" idx="2"/>
          </p:nvPr>
        </p:nvSpPr>
        <p:spPr>
          <a:xfrm>
            <a:off x="4746851" y="1138497"/>
            <a:ext cx="4159950" cy="1614311"/>
          </a:xfrm>
        </p:spPr>
        <p:txBody>
          <a:bodyPr vert="horz" lIns="91440" tIns="45720" rIns="91440" bIns="45720" rtlCol="0" anchor="t">
            <a:noAutofit/>
          </a:bodyPr>
          <a:lstStyle/>
          <a:p>
            <a:pPr marL="0" indent="0" algn="ctr">
              <a:buNone/>
            </a:pPr>
            <a:r>
              <a:rPr lang="en-US" sz="1200" u="sng"/>
              <a:t>Valve Surgery via Median Sternotomy</a:t>
            </a:r>
            <a:endParaRPr lang="en-US" sz="1200">
              <a:cs typeface="Arial"/>
            </a:endParaRPr>
          </a:p>
          <a:p>
            <a:r>
              <a:rPr lang="en-US" sz="1200"/>
              <a:t>4 valves in your heart that act as one-way doors that allow blood to travel in and out of the heart’s chambers each time it beats</a:t>
            </a:r>
            <a:endParaRPr lang="en-US" sz="1200">
              <a:cs typeface="Arial"/>
            </a:endParaRPr>
          </a:p>
          <a:p>
            <a:r>
              <a:rPr lang="en-US" sz="1200"/>
              <a:t>A damaged valve causes your heart to pump harder, and you may feel pain, shortness of breath or dizziness</a:t>
            </a:r>
            <a:endParaRPr lang="en-US" sz="1200">
              <a:cs typeface="Arial"/>
            </a:endParaRPr>
          </a:p>
          <a:p>
            <a:endParaRPr lang="en-US"/>
          </a:p>
        </p:txBody>
      </p:sp>
      <p:pic>
        <p:nvPicPr>
          <p:cNvPr id="5" name="Picture 4" descr="A close-up of a human heart&#10;&#10;AI-generated content may be incorrect.">
            <a:extLst>
              <a:ext uri="{FF2B5EF4-FFF2-40B4-BE49-F238E27FC236}">
                <a16:creationId xmlns:a16="http://schemas.microsoft.com/office/drawing/2014/main" id="{E1BD9A43-5745-66DC-ABC8-30B2270B3FC2}"/>
              </a:ext>
            </a:extLst>
          </p:cNvPr>
          <p:cNvPicPr>
            <a:picLocks noChangeAspect="1"/>
          </p:cNvPicPr>
          <p:nvPr/>
        </p:nvPicPr>
        <p:blipFill>
          <a:blip r:embed="rId6"/>
          <a:stretch>
            <a:fillRect/>
          </a:stretch>
        </p:blipFill>
        <p:spPr>
          <a:xfrm>
            <a:off x="881578" y="2837475"/>
            <a:ext cx="3511169" cy="1844063"/>
          </a:xfrm>
          <a:prstGeom prst="rect">
            <a:avLst/>
          </a:prstGeom>
        </p:spPr>
      </p:pic>
      <p:pic>
        <p:nvPicPr>
          <p:cNvPr id="6" name="Picture 5" descr="A diagram of a human heart&#10;&#10;AI-generated content may be incorrect.">
            <a:extLst>
              <a:ext uri="{FF2B5EF4-FFF2-40B4-BE49-F238E27FC236}">
                <a16:creationId xmlns:a16="http://schemas.microsoft.com/office/drawing/2014/main" id="{4B44F2C7-7ADC-B105-A9C8-071A53DFF7A0}"/>
              </a:ext>
            </a:extLst>
          </p:cNvPr>
          <p:cNvPicPr>
            <a:picLocks noChangeAspect="1"/>
          </p:cNvPicPr>
          <p:nvPr/>
        </p:nvPicPr>
        <p:blipFill>
          <a:blip r:embed="rId7"/>
          <a:stretch>
            <a:fillRect/>
          </a:stretch>
        </p:blipFill>
        <p:spPr>
          <a:xfrm>
            <a:off x="5202980" y="2572798"/>
            <a:ext cx="2577012" cy="2203884"/>
          </a:xfrm>
          <a:prstGeom prst="rect">
            <a:avLst/>
          </a:prstGeom>
        </p:spPr>
      </p:pic>
      <p:pic>
        <p:nvPicPr>
          <p:cNvPr id="51" name="Audio 50">
            <a:hlinkClick r:id="" action="ppaction://media"/>
            <a:extLst>
              <a:ext uri="{FF2B5EF4-FFF2-40B4-BE49-F238E27FC236}">
                <a16:creationId xmlns:a16="http://schemas.microsoft.com/office/drawing/2014/main" id="{ADDC29FB-4F30-8BA4-41EA-EB4FDB7E7F7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25561981"/>
      </p:ext>
    </p:extLst>
  </p:cSld>
  <p:clrMapOvr>
    <a:masterClrMapping/>
  </p:clrMapOvr>
  <mc:AlternateContent xmlns:mc="http://schemas.openxmlformats.org/markup-compatibility/2006" xmlns:p14="http://schemas.microsoft.com/office/powerpoint/2010/main">
    <mc:Choice Requires="p14">
      <p:transition spd="slow" p14:dur="2000" advTm="46429"/>
    </mc:Choice>
    <mc:Fallback xmlns="">
      <p:transition spd="slow" advTm="46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extLst>
    <p:ext uri="{6950BFC3-D8DA-4A85-94F7-54DA5524770B}">
      <p188:commentRel xmlns:p188="http://schemas.microsoft.com/office/powerpoint/2018/8/main" r:id="rId5"/>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Cardiac Surgery Timeline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8002520"/>
              </p:ext>
            </p:extLst>
          </p:nvPr>
        </p:nvGraphicFramePr>
        <p:xfrm>
          <a:off x="1671991" y="989176"/>
          <a:ext cx="6341269" cy="30608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1494891" y="3468413"/>
            <a:ext cx="1674766" cy="900246"/>
          </a:xfrm>
          <a:prstGeom prst="rect">
            <a:avLst/>
          </a:prstGeom>
          <a:noFill/>
        </p:spPr>
        <p:txBody>
          <a:bodyPr wrap="square" rtlCol="0">
            <a:spAutoFit/>
          </a:bodyPr>
          <a:lstStyle/>
          <a:p>
            <a:pPr marL="214313" indent="-214313">
              <a:buFont typeface="Arial" panose="020B0604020202020204" pitchFamily="34" charset="0"/>
              <a:buChar char="•"/>
            </a:pPr>
            <a:r>
              <a:rPr lang="en-US" sz="1050"/>
              <a:t>Watch Virtual Pre-op class</a:t>
            </a:r>
          </a:p>
          <a:p>
            <a:pPr marL="214313" indent="-214313">
              <a:buFont typeface="Arial" panose="020B0604020202020204" pitchFamily="34" charset="0"/>
              <a:buChar char="•"/>
            </a:pPr>
            <a:r>
              <a:rPr lang="en-US" sz="1050"/>
              <a:t>Complete Pre-op testing</a:t>
            </a:r>
          </a:p>
          <a:p>
            <a:pPr marL="214313" indent="-214313">
              <a:buFont typeface="Arial" panose="020B0604020202020204" pitchFamily="34" charset="0"/>
              <a:buChar char="•"/>
            </a:pPr>
            <a:r>
              <a:rPr lang="en-US" sz="1050"/>
              <a:t>Prepare your home</a:t>
            </a:r>
          </a:p>
        </p:txBody>
      </p:sp>
      <p:sp>
        <p:nvSpPr>
          <p:cNvPr id="7" name="TextBox 6"/>
          <p:cNvSpPr txBox="1"/>
          <p:nvPr/>
        </p:nvSpPr>
        <p:spPr>
          <a:xfrm>
            <a:off x="3317735" y="3468414"/>
            <a:ext cx="1665873" cy="577081"/>
          </a:xfrm>
          <a:prstGeom prst="rect">
            <a:avLst/>
          </a:prstGeom>
          <a:noFill/>
        </p:spPr>
        <p:txBody>
          <a:bodyPr wrap="square" rtlCol="0">
            <a:spAutoFit/>
          </a:bodyPr>
          <a:lstStyle/>
          <a:p>
            <a:pPr marL="214313" indent="-214313">
              <a:buFont typeface="Arial" panose="020B0604020202020204" pitchFamily="34" charset="0"/>
              <a:buChar char="•"/>
            </a:pPr>
            <a:r>
              <a:rPr lang="en-US" sz="1050"/>
              <a:t>Admit to hospital</a:t>
            </a:r>
          </a:p>
          <a:p>
            <a:pPr marL="214313" indent="-214313">
              <a:buFont typeface="Arial" panose="020B0604020202020204" pitchFamily="34" charset="0"/>
              <a:buChar char="•"/>
            </a:pPr>
            <a:r>
              <a:rPr lang="en-US" sz="1050"/>
              <a:t>Have your cardiac surgery</a:t>
            </a:r>
          </a:p>
        </p:txBody>
      </p:sp>
      <p:sp>
        <p:nvSpPr>
          <p:cNvPr id="8" name="TextBox 7"/>
          <p:cNvSpPr txBox="1"/>
          <p:nvPr/>
        </p:nvSpPr>
        <p:spPr>
          <a:xfrm>
            <a:off x="4847075" y="3468411"/>
            <a:ext cx="1666902" cy="577081"/>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050"/>
              <a:t>Inpatient rehabilitation            &amp; recovery</a:t>
            </a:r>
            <a:endParaRPr lang="en-US">
              <a:cs typeface="Arial"/>
            </a:endParaRPr>
          </a:p>
        </p:txBody>
      </p:sp>
      <p:sp>
        <p:nvSpPr>
          <p:cNvPr id="9" name="TextBox 8"/>
          <p:cNvSpPr txBox="1"/>
          <p:nvPr/>
        </p:nvSpPr>
        <p:spPr>
          <a:xfrm>
            <a:off x="6443917" y="3468024"/>
            <a:ext cx="1803825" cy="577081"/>
          </a:xfrm>
          <a:prstGeom prst="rect">
            <a:avLst/>
          </a:prstGeom>
          <a:noFill/>
        </p:spPr>
        <p:txBody>
          <a:bodyPr wrap="square" rtlCol="0">
            <a:spAutoFit/>
          </a:bodyPr>
          <a:lstStyle/>
          <a:p>
            <a:pPr marL="214313" indent="-214313">
              <a:buFont typeface="Arial" panose="020B0604020202020204" pitchFamily="34" charset="0"/>
              <a:buChar char="•"/>
            </a:pPr>
            <a:r>
              <a:rPr lang="en-US" sz="1050"/>
              <a:t>Continue recovery &amp; therapy at home</a:t>
            </a:r>
          </a:p>
          <a:p>
            <a:pPr marL="214313" indent="-214313">
              <a:buFont typeface="Arial" panose="020B0604020202020204" pitchFamily="34" charset="0"/>
              <a:buChar char="•"/>
            </a:pPr>
            <a:r>
              <a:rPr lang="en-US" sz="1050"/>
              <a:t>Follow up in 6 weeks</a:t>
            </a:r>
          </a:p>
        </p:txBody>
      </p:sp>
      <p:pic>
        <p:nvPicPr>
          <p:cNvPr id="24" name="Audio 23">
            <a:hlinkClick r:id="" action="ppaction://media"/>
            <a:extLst>
              <a:ext uri="{FF2B5EF4-FFF2-40B4-BE49-F238E27FC236}">
                <a16:creationId xmlns:a16="http://schemas.microsoft.com/office/drawing/2014/main" id="{590F1DEF-CDDD-3317-59B8-1E0880756F9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2892414"/>
      </p:ext>
    </p:extLst>
  </p:cSld>
  <p:clrMapOvr>
    <a:masterClrMapping/>
  </p:clrMapOvr>
  <mc:AlternateContent xmlns:mc="http://schemas.openxmlformats.org/markup-compatibility/2006" xmlns:p14="http://schemas.microsoft.com/office/powerpoint/2010/main">
    <mc:Choice Requires="p14">
      <p:transition spd="slow" p14:dur="2000" advTm="20709"/>
    </mc:Choice>
    <mc:Fallback xmlns="">
      <p:transition spd="slow" advTm="2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555" y="302038"/>
            <a:ext cx="7138554" cy="891540"/>
          </a:xfrm>
        </p:spPr>
        <p:txBody>
          <a:bodyPr/>
          <a:lstStyle/>
          <a:p>
            <a:r>
              <a:rPr lang="en-US"/>
              <a:t>What to Expect:  Pre-admission Testing</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36128233"/>
              </p:ext>
            </p:extLst>
          </p:nvPr>
        </p:nvGraphicFramePr>
        <p:xfrm>
          <a:off x="90219" y="1283494"/>
          <a:ext cx="8989487" cy="29991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Audio 14">
            <a:hlinkClick r:id="" action="ppaction://media"/>
            <a:extLst>
              <a:ext uri="{FF2B5EF4-FFF2-40B4-BE49-F238E27FC236}">
                <a16:creationId xmlns:a16="http://schemas.microsoft.com/office/drawing/2014/main" id="{3E7CD0F7-70F8-620D-CDD0-272292C45ED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16551"/>
      </p:ext>
    </p:extLst>
  </p:cSld>
  <p:clrMapOvr>
    <a:masterClrMapping/>
  </p:clrMapOvr>
  <mc:AlternateContent xmlns:mc="http://schemas.openxmlformats.org/markup-compatibility/2006" xmlns:p14="http://schemas.microsoft.com/office/powerpoint/2010/main">
    <mc:Choice Requires="p14">
      <p:transition spd="slow" p14:dur="2000" advTm="30058"/>
    </mc:Choice>
    <mc:Fallback xmlns="">
      <p:transition spd="slow" advTm="30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322" y="250204"/>
            <a:ext cx="7572001" cy="609600"/>
          </a:xfrm>
        </p:spPr>
        <p:txBody>
          <a:bodyPr anchor="t">
            <a:normAutofit/>
          </a:bodyPr>
          <a:lstStyle/>
          <a:p>
            <a:r>
              <a:rPr lang="en-US"/>
              <a:t>What to expect:  Pre-admission Testing</a:t>
            </a:r>
          </a:p>
        </p:txBody>
      </p:sp>
      <p:sp>
        <p:nvSpPr>
          <p:cNvPr id="4" name="Content Placeholder 3"/>
          <p:cNvSpPr>
            <a:spLocks noGrp="1"/>
          </p:cNvSpPr>
          <p:nvPr>
            <p:ph sz="quarter" idx="12"/>
          </p:nvPr>
        </p:nvSpPr>
        <p:spPr>
          <a:xfrm>
            <a:off x="1019322" y="862098"/>
            <a:ext cx="3897044" cy="3886635"/>
          </a:xfrm>
        </p:spPr>
        <p:txBody>
          <a:bodyPr vert="horz" lIns="91440" tIns="45720" rIns="91440" bIns="45720" rtlCol="0" anchor="t">
            <a:normAutofit/>
          </a:bodyPr>
          <a:lstStyle/>
          <a:p>
            <a:pPr marL="0" indent="0">
              <a:lnSpc>
                <a:spcPct val="90000"/>
              </a:lnSpc>
              <a:buNone/>
            </a:pPr>
            <a:r>
              <a:rPr lang="en-US" sz="1500"/>
              <a:t>Important steps to prevent infection</a:t>
            </a:r>
          </a:p>
          <a:p>
            <a:pPr marL="257175" indent="-257175">
              <a:lnSpc>
                <a:spcPct val="90000"/>
              </a:lnSpc>
              <a:buAutoNum type="arabicPeriod"/>
            </a:pPr>
            <a:r>
              <a:rPr lang="en-US" sz="1500"/>
              <a:t>Mupirocin ointment is ordered and to be applied to each nostril 2x/ day for 5 days before surgery</a:t>
            </a:r>
            <a:endParaRPr lang="en-US" sz="1500">
              <a:cs typeface="Arial"/>
            </a:endParaRPr>
          </a:p>
          <a:p>
            <a:pPr marL="171450" lvl="1" indent="0">
              <a:lnSpc>
                <a:spcPct val="90000"/>
              </a:lnSpc>
              <a:buNone/>
            </a:pPr>
            <a:endParaRPr lang="en-US" sz="1500">
              <a:solidFill>
                <a:schemeClr val="tx1">
                  <a:lumMod val="75000"/>
                  <a:lumOff val="25000"/>
                </a:schemeClr>
              </a:solidFill>
              <a:cs typeface="Arial"/>
            </a:endParaRPr>
          </a:p>
          <a:p>
            <a:pPr marL="171450" lvl="1" indent="0">
              <a:lnSpc>
                <a:spcPct val="90000"/>
              </a:lnSpc>
              <a:buNone/>
            </a:pPr>
            <a:endParaRPr lang="en-US" sz="1500">
              <a:solidFill>
                <a:schemeClr val="tx1">
                  <a:lumMod val="75000"/>
                  <a:lumOff val="25000"/>
                </a:schemeClr>
              </a:solidFill>
              <a:cs typeface="Arial"/>
            </a:endParaRPr>
          </a:p>
          <a:p>
            <a:pPr marL="171450" lvl="1" indent="0">
              <a:lnSpc>
                <a:spcPct val="90000"/>
              </a:lnSpc>
              <a:buNone/>
            </a:pPr>
            <a:endParaRPr lang="en-US" sz="1500"/>
          </a:p>
          <a:p>
            <a:pPr marL="257175" indent="-257175">
              <a:lnSpc>
                <a:spcPct val="90000"/>
              </a:lnSpc>
              <a:buAutoNum type="arabicPeriod"/>
            </a:pPr>
            <a:r>
              <a:rPr lang="en-US" sz="1500" err="1"/>
              <a:t>Hibiclens</a:t>
            </a:r>
            <a:r>
              <a:rPr lang="en-US" sz="1500"/>
              <a:t> wash to reduce bacteria on the skin before surgery</a:t>
            </a:r>
            <a:endParaRPr lang="en-US" sz="1500">
              <a:cs typeface="Arial"/>
            </a:endParaRPr>
          </a:p>
          <a:p>
            <a:pPr marL="428625" lvl="1" indent="-257175">
              <a:lnSpc>
                <a:spcPct val="90000"/>
              </a:lnSpc>
              <a:buAutoNum type="arabicPeriod"/>
            </a:pPr>
            <a:r>
              <a:rPr lang="en-US" sz="1500">
                <a:solidFill>
                  <a:schemeClr val="tx1">
                    <a:lumMod val="75000"/>
                    <a:lumOff val="25000"/>
                  </a:schemeClr>
                </a:solidFill>
              </a:rPr>
              <a:t>Specific instructions will be given to you at your pre-op visit</a:t>
            </a:r>
            <a:endParaRPr lang="en-US" sz="1500">
              <a:solidFill>
                <a:schemeClr val="tx1">
                  <a:lumMod val="75000"/>
                  <a:lumOff val="25000"/>
                </a:schemeClr>
              </a:solidFill>
              <a:cs typeface="Arial"/>
            </a:endParaRPr>
          </a:p>
          <a:p>
            <a:pPr marL="428625" lvl="1" indent="-257175">
              <a:lnSpc>
                <a:spcPct val="90000"/>
              </a:lnSpc>
              <a:buAutoNum type="arabicPeriod"/>
            </a:pPr>
            <a:r>
              <a:rPr lang="en-US" sz="1500">
                <a:solidFill>
                  <a:schemeClr val="tx1">
                    <a:lumMod val="75000"/>
                    <a:lumOff val="25000"/>
                  </a:schemeClr>
                </a:solidFill>
              </a:rPr>
              <a:t>Wash to be completed 5 days before surgery and on the morning of surgery</a:t>
            </a:r>
            <a:endParaRPr lang="en-US" sz="1500">
              <a:solidFill>
                <a:schemeClr val="tx1">
                  <a:lumMod val="75000"/>
                  <a:lumOff val="25000"/>
                </a:schemeClr>
              </a:solidFill>
              <a:cs typeface="Arial"/>
            </a:endParaRPr>
          </a:p>
        </p:txBody>
      </p:sp>
      <p:pic>
        <p:nvPicPr>
          <p:cNvPr id="3" name="Picture 2" descr="A bottle of pink liquid&#10;&#10;AI-generated content may be incorrect.">
            <a:extLst>
              <a:ext uri="{FF2B5EF4-FFF2-40B4-BE49-F238E27FC236}">
                <a16:creationId xmlns:a16="http://schemas.microsoft.com/office/drawing/2014/main" id="{27175049-5B14-3088-32C6-3CB6AB00A7EF}"/>
              </a:ext>
            </a:extLst>
          </p:cNvPr>
          <p:cNvPicPr>
            <a:picLocks noChangeAspect="1"/>
          </p:cNvPicPr>
          <p:nvPr/>
        </p:nvPicPr>
        <p:blipFill>
          <a:blip r:embed="rId6"/>
          <a:stretch>
            <a:fillRect/>
          </a:stretch>
        </p:blipFill>
        <p:spPr>
          <a:xfrm>
            <a:off x="5436285" y="2569711"/>
            <a:ext cx="1786886" cy="2048197"/>
          </a:xfrm>
          <a:prstGeom prst="rect">
            <a:avLst/>
          </a:prstGeom>
          <a:noFill/>
        </p:spPr>
      </p:pic>
      <p:pic>
        <p:nvPicPr>
          <p:cNvPr id="5" name="Picture 4" descr="A tube of ointment with a label&#10;&#10;AI-generated content may be incorrect.">
            <a:extLst>
              <a:ext uri="{FF2B5EF4-FFF2-40B4-BE49-F238E27FC236}">
                <a16:creationId xmlns:a16="http://schemas.microsoft.com/office/drawing/2014/main" id="{4EDAEFDE-A83B-8E0A-21A2-F5BC6F53D740}"/>
              </a:ext>
            </a:extLst>
          </p:cNvPr>
          <p:cNvPicPr>
            <a:picLocks noChangeAspect="1"/>
          </p:cNvPicPr>
          <p:nvPr/>
        </p:nvPicPr>
        <p:blipFill>
          <a:blip r:embed="rId7"/>
          <a:stretch>
            <a:fillRect/>
          </a:stretch>
        </p:blipFill>
        <p:spPr>
          <a:xfrm>
            <a:off x="5211207" y="642134"/>
            <a:ext cx="2240098" cy="1669631"/>
          </a:xfrm>
          <a:prstGeom prst="rect">
            <a:avLst/>
          </a:prstGeom>
        </p:spPr>
      </p:pic>
      <p:pic>
        <p:nvPicPr>
          <p:cNvPr id="11" name="Audio 10">
            <a:hlinkClick r:id="" action="ppaction://media"/>
            <a:extLst>
              <a:ext uri="{FF2B5EF4-FFF2-40B4-BE49-F238E27FC236}">
                <a16:creationId xmlns:a16="http://schemas.microsoft.com/office/drawing/2014/main" id="{586940B8-F2E3-3378-8000-8C5298E295E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32286323"/>
      </p:ext>
    </p:extLst>
  </p:cSld>
  <p:clrMapOvr>
    <a:masterClrMapping/>
  </p:clrMapOvr>
  <mc:AlternateContent xmlns:mc="http://schemas.openxmlformats.org/markup-compatibility/2006" xmlns:p14="http://schemas.microsoft.com/office/powerpoint/2010/main">
    <mc:Choice Requires="p14">
      <p:transition spd="slow" p14:dur="2000" advTm="45109"/>
    </mc:Choice>
    <mc:Fallback xmlns="">
      <p:transition spd="slow" advTm="4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 expect:  Preparing for Surgery</a:t>
            </a:r>
          </a:p>
        </p:txBody>
      </p:sp>
      <p:sp>
        <p:nvSpPr>
          <p:cNvPr id="5" name="Content Placeholder 4"/>
          <p:cNvSpPr>
            <a:spLocks noGrp="1"/>
          </p:cNvSpPr>
          <p:nvPr>
            <p:ph sz="half" idx="1"/>
          </p:nvPr>
        </p:nvSpPr>
        <p:spPr>
          <a:xfrm>
            <a:off x="824502" y="1285590"/>
            <a:ext cx="3751498" cy="3345487"/>
          </a:xfrm>
        </p:spPr>
        <p:txBody>
          <a:bodyPr>
            <a:normAutofit fontScale="92500" lnSpcReduction="20000"/>
          </a:bodyPr>
          <a:lstStyle/>
          <a:p>
            <a:r>
              <a:rPr lang="en-US"/>
              <a:t>Pick your coach! </a:t>
            </a:r>
          </a:p>
          <a:p>
            <a:pPr lvl="1"/>
            <a:r>
              <a:rPr lang="en-US"/>
              <a:t>Who is going to be your “go-to” person that will assist you following surgery?</a:t>
            </a:r>
          </a:p>
          <a:p>
            <a:r>
              <a:rPr lang="en-US"/>
              <a:t>What to bring:</a:t>
            </a:r>
          </a:p>
          <a:p>
            <a:pPr lvl="1"/>
            <a:r>
              <a:rPr lang="en-US"/>
              <a:t>Personal hygiene items</a:t>
            </a:r>
          </a:p>
          <a:p>
            <a:pPr lvl="1"/>
            <a:r>
              <a:rPr lang="en-US"/>
              <a:t>Loose comfortable sneakers (not new or tight)</a:t>
            </a:r>
          </a:p>
          <a:p>
            <a:pPr lvl="1"/>
            <a:r>
              <a:rPr lang="en-US"/>
              <a:t>Eye wear if normally worn while walking </a:t>
            </a:r>
          </a:p>
          <a:p>
            <a:pPr lvl="1"/>
            <a:endParaRPr lang="en-US"/>
          </a:p>
          <a:p>
            <a:pPr lvl="1"/>
            <a:endParaRPr lang="en-US"/>
          </a:p>
          <a:p>
            <a:pPr lvl="1"/>
            <a:endParaRPr lang="en-US"/>
          </a:p>
        </p:txBody>
      </p:sp>
      <p:sp>
        <p:nvSpPr>
          <p:cNvPr id="3" name="Content Placeholder 2"/>
          <p:cNvSpPr>
            <a:spLocks noGrp="1"/>
          </p:cNvSpPr>
          <p:nvPr>
            <p:ph sz="half" idx="2"/>
          </p:nvPr>
        </p:nvSpPr>
        <p:spPr>
          <a:xfrm>
            <a:off x="4796598" y="1285590"/>
            <a:ext cx="3764023" cy="3553538"/>
          </a:xfrm>
        </p:spPr>
        <p:txBody>
          <a:bodyPr>
            <a:normAutofit fontScale="92500" lnSpcReduction="20000"/>
          </a:bodyPr>
          <a:lstStyle/>
          <a:p>
            <a:r>
              <a:rPr lang="en-US"/>
              <a:t>Questions your family should ask:</a:t>
            </a:r>
          </a:p>
          <a:p>
            <a:pPr lvl="1"/>
            <a:r>
              <a:rPr lang="en-US"/>
              <a:t>What is the time of your surgery?</a:t>
            </a:r>
          </a:p>
          <a:p>
            <a:pPr lvl="1"/>
            <a:r>
              <a:rPr lang="en-US"/>
              <a:t>When and how often can they visit after surgery?</a:t>
            </a:r>
          </a:p>
          <a:p>
            <a:pPr lvl="1"/>
            <a:r>
              <a:rPr lang="en-US"/>
              <a:t>What items are allowed in the cardiac surgical intensive care unit?</a:t>
            </a:r>
          </a:p>
          <a:p>
            <a:pPr lvl="1"/>
            <a:r>
              <a:rPr lang="en-US"/>
              <a:t>What should they do with your clothing, dentures, glasses, hearing aids or other items you may want with you during your stay in the hospital?</a:t>
            </a:r>
          </a:p>
          <a:p>
            <a:endParaRPr lang="en-US"/>
          </a:p>
        </p:txBody>
      </p:sp>
      <p:pic>
        <p:nvPicPr>
          <p:cNvPr id="14" name="Audio 13">
            <a:hlinkClick r:id="" action="ppaction://media"/>
            <a:extLst>
              <a:ext uri="{FF2B5EF4-FFF2-40B4-BE49-F238E27FC236}">
                <a16:creationId xmlns:a16="http://schemas.microsoft.com/office/drawing/2014/main" id="{408CDC4A-B578-667D-B7B3-2F90122275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00914937"/>
      </p:ext>
    </p:extLst>
  </p:cSld>
  <p:clrMapOvr>
    <a:masterClrMapping/>
  </p:clrMapOvr>
  <mc:AlternateContent xmlns:mc="http://schemas.openxmlformats.org/markup-compatibility/2006" xmlns:p14="http://schemas.microsoft.com/office/powerpoint/2010/main">
    <mc:Choice Requires="p14">
      <p:transition spd="slow" p14:dur="2000" advTm="47039"/>
    </mc:Choice>
    <mc:Fallback xmlns="">
      <p:transition spd="slow" advTm="4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Text Slide – 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uthcoastHealth" id="{CF87EF9D-8CC7-3F4F-AF1A-1901A9282FC2}" vid="{CC295F72-5720-E644-A07F-320487133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f8e5db0-e71b-4227-8e2e-477ead2620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265010D75F2E4AA712FFB78D5F5F8F" ma:contentTypeVersion="16" ma:contentTypeDescription="Create a new document." ma:contentTypeScope="" ma:versionID="061a336ee10e10d173abda105a95d894">
  <xsd:schema xmlns:xsd="http://www.w3.org/2001/XMLSchema" xmlns:xs="http://www.w3.org/2001/XMLSchema" xmlns:p="http://schemas.microsoft.com/office/2006/metadata/properties" xmlns:ns3="0f8e5db0-e71b-4227-8e2e-477ead262053" xmlns:ns4="23b4f0de-fcb0-4d0a-95a8-12d74faa5f13" targetNamespace="http://schemas.microsoft.com/office/2006/metadata/properties" ma:root="true" ma:fieldsID="a10f551c07a2e3cec251d8b027c891e2" ns3:_="" ns4:_="">
    <xsd:import namespace="0f8e5db0-e71b-4227-8e2e-477ead262053"/>
    <xsd:import namespace="23b4f0de-fcb0-4d0a-95a8-12d74faa5f1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DateTaken" minOccurs="0"/>
                <xsd:element ref="ns3:MediaServiceAutoTags" minOccurs="0"/>
                <xsd:element ref="ns3:MediaLengthInSeconds" minOccurs="0"/>
                <xsd:element ref="ns3:MediaServiceObjectDetectorVersions" minOccurs="0"/>
                <xsd:element ref="ns3:MediaServiceSearchPropertie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8e5db0-e71b-4227-8e2e-477ead2620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4f0de-fcb0-4d0a-95a8-12d74faa5f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A0080-0CB5-4154-96ED-2B563BD0EC1C}">
  <ds:schemaRefs>
    <ds:schemaRef ds:uri="http://purl.org/dc/terms/"/>
    <ds:schemaRef ds:uri="http://www.w3.org/XML/1998/namespace"/>
    <ds:schemaRef ds:uri="http://schemas.microsoft.com/office/2006/documentManagement/types"/>
    <ds:schemaRef ds:uri="http://schemas.microsoft.com/office/2006/metadata/properties"/>
    <ds:schemaRef ds:uri="0f8e5db0-e71b-4227-8e2e-477ead262053"/>
    <ds:schemaRef ds:uri="23b4f0de-fcb0-4d0a-95a8-12d74faa5f13"/>
    <ds:schemaRef ds:uri="http://schemas.openxmlformats.org/package/2006/metadata/core-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A5CCD59-0625-4A12-BFFA-53762061ADB3}">
  <ds:schemaRefs>
    <ds:schemaRef ds:uri="http://schemas.microsoft.com/sharepoint/v3/contenttype/forms"/>
  </ds:schemaRefs>
</ds:datastoreItem>
</file>

<file path=customXml/itemProps3.xml><?xml version="1.0" encoding="utf-8"?>
<ds:datastoreItem xmlns:ds="http://schemas.openxmlformats.org/officeDocument/2006/customXml" ds:itemID="{E1099E10-3375-4B92-A380-8C18CB966B5D}">
  <ds:schemaRefs>
    <ds:schemaRef ds:uri="0f8e5db0-e71b-4227-8e2e-477ead262053"/>
    <ds:schemaRef ds:uri="23b4f0de-fcb0-4d0a-95a8-12d74faa5f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Southcoast Health PowerPoint Template 2025</Template>
  <TotalTime>31</TotalTime>
  <Words>4691</Words>
  <Application>Microsoft Office PowerPoint</Application>
  <PresentationFormat>On-screen Show (16:9)</PresentationFormat>
  <Paragraphs>280</Paragraphs>
  <Slides>27</Slides>
  <Notes>27</Notes>
  <HiddenSlides>0</HiddenSlides>
  <MMClips>26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Courier New</vt:lpstr>
      <vt:lpstr>Lucida Grande</vt:lpstr>
      <vt:lpstr>Text Slide – Basic</vt:lpstr>
      <vt:lpstr>Acrobat Document</vt:lpstr>
      <vt:lpstr>Preparing for Open Heart Surgery at Southcoast</vt:lpstr>
      <vt:lpstr>Cardiothoracic Surgery Team</vt:lpstr>
      <vt:lpstr>Meet the Cardiothoracic Surgeons!</vt:lpstr>
      <vt:lpstr>Meet some more members of the team!</vt:lpstr>
      <vt:lpstr>About your heart surgery</vt:lpstr>
      <vt:lpstr>Cardiac Surgery Timeline</vt:lpstr>
      <vt:lpstr>What to Expect:  Pre-admission Testing</vt:lpstr>
      <vt:lpstr>What to expect:  Pre-admission Testing</vt:lpstr>
      <vt:lpstr>What to expect:  Preparing for Surgery</vt:lpstr>
      <vt:lpstr>Preparing your home for discharge BEFORE surgery</vt:lpstr>
      <vt:lpstr>What to Expect:  Day of Surgery</vt:lpstr>
      <vt:lpstr>What to Expect:  During Surgery</vt:lpstr>
      <vt:lpstr>What to Expect:  Day of Surgery</vt:lpstr>
      <vt:lpstr>Equipment at the bedside</vt:lpstr>
      <vt:lpstr>Pain scale</vt:lpstr>
      <vt:lpstr>What to Expect:  Morning after Surgery</vt:lpstr>
      <vt:lpstr>In-hospital Rehabilitation: Post-op Day #1</vt:lpstr>
      <vt:lpstr>In-hospital Rehabilitation</vt:lpstr>
      <vt:lpstr> “Keep your Move in the Tube” </vt:lpstr>
      <vt:lpstr>Why “Move within the Tube?”</vt:lpstr>
      <vt:lpstr>Moving within the Tube </vt:lpstr>
      <vt:lpstr>Discharge- What Now?</vt:lpstr>
      <vt:lpstr>Durable Medical Equipment</vt:lpstr>
      <vt:lpstr>Car Transfers &amp; sleeping positions</vt:lpstr>
      <vt:lpstr>Discharge</vt:lpstr>
      <vt:lpstr>Thank you!</vt:lpstr>
      <vt:lpstr>References </vt:lpstr>
    </vt:vector>
  </TitlesOfParts>
  <Company>Southcoast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Open Heart Surgery at Southcoast</dc:title>
  <dc:creator>Shaina Vickery</dc:creator>
  <cp:lastModifiedBy>Adam DeFrias</cp:lastModifiedBy>
  <cp:revision>3</cp:revision>
  <cp:lastPrinted>2025-03-21T12:50:54Z</cp:lastPrinted>
  <dcterms:created xsi:type="dcterms:W3CDTF">2025-05-21T14:12:18Z</dcterms:created>
  <dcterms:modified xsi:type="dcterms:W3CDTF">2025-11-07T19:43:19Z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0x010100BA265010D75F2E4AA712FFB78D5F5F8F</vt:lpwstr>
  </property>
</Properties>
</file>